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embeddedFontLst>
    <p:embeddedFont>
      <p:font typeface="Public Sans" pitchFamily="34" charset="0"/>
      <p:regular r:id="rId28"/>
      <p:bold r:id="rId29"/>
    </p:embeddedFont>
    <p:embeddedFont>
      <p:font typeface="Oswald" pitchFamily="34" charset="0"/>
      <p:regular r:id="rId30"/>
      <p:bold r:id="rId3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openxmlformats.org/officeDocument/2006/relationships/font" Target="fonts/font1.fntdata"/><Relationship Id="rId29" Type="http://schemas.openxmlformats.org/officeDocument/2006/relationships/font" Target="fonts/font2.fntdata"/><Relationship Id="rId30" Type="http://schemas.openxmlformats.org/officeDocument/2006/relationships/font" Target="fonts/font3.fntdata"/><Relationship Id="rId31"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Introduce yourself and why you’re here: over 50 years in the fire service, a paramedic, and a provider household yourself, so you know what nap time looks like from the inside. Tell them what’s coming: a three-minute video, then about five minutes on the real problem, then about seven minutes on a plan they can build and test in their own homes. Ask them to hold questions to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seconds, then play the video (about 3 minutes). Set it up in one breath: “Two living rooms, built the same size, furnished the same way. One with older natural materials, cotton and wood. One with what most of us buy today, foam and polyester. Watch how long each one takes.” Then play it and say nothing until it ends. Let the room be quiet. Tip: download the video from the FSRI page before the meeting and play it from your laptop, so you aren’t depending on the venue’s internet. The page has a download link for training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FSRI ran this experiment four times. The synthetic room hit flashover between 3 minutes 20 seconds and 4 minutes 50 seconds every time. The natural room took 29 and a half minutes the first time and didn’t get there in 30 minutes the other three. Explain flashover in your own words, from the fireground: once that room flashes, nobody in it is coming out, and that includes a firefighter in full gear. Then the turn: “Your living room, your nap room, your play room are the synthetic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20 seconds. This is NFPA’s number: in a typical home fire you may have as little as two minutes to get out after the alarm sounds. Let it sit. Then: “Two minutes for a family of four who can all walk. You’re not a family of four who can all walk. You’re one or two adults and up to a dozen children, and most of them can’t get themselves out.” That line carries you into Part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The fire problem is the same in every house. Your problem is different: your occupants can’t self-evacuate. A school can line kids up and walk them out. A nursing home has a whole staff. You have one or two adults. The new home rules adopted this April put it in writing: the plan has to say how infants, toddlers and children with special needs get out. If yours just says “evacuate through the front door,” it doesn’t answer that yet. Next, five situations that break most plans.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This is the math nobody likes. Under the ratio rules, each adult can have up to four children under 24 months, and two of those can be under a year. That’s legal and it’s normal. Now count arms. Two. Ask the room: “If the alarm goes off right now and you’re alone with your four littlest ones, how many trips is that?” Let them answer. Then: “There is no second trip. We’ll fix that in Part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Michigan already requires a smoke detector in every room children sleep in. Hearing it isn’t the problem. Waking up is. In an Australian study, parents set off the home smoke alarm for 30 seconds after their kids had been asleep one to three hours. 78 percent slept right through it, and 87 percent of the 5-to-10-year-olds did. Be straight with them: the study didn’t include toddlers. But nobody here thinks a two-year-old in the middle of a nap is easier to wake than a ten-year-old. At nap time every child is a carry, and nap time is exactly when most providers have the fewest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Have them picture their own staircase with a baby on each hip and the lights out. That’s their real capacity, and it’s smaller than they think. An evacuation crib on wheels, or an evacuation apron or vest that holds several infants against your body, turns two arms into four or more babies in one trip. Tell them to measure doorways and hallway turns before they buy anything. The safe-sleep rules help here: the crib is bare, no blankets or stuffed animals, so the only thing to grab is the child. Everyone should know which adult takes which baby without having to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Every provider in the room knows the child who disappears behind the couch during cleanup. In a fire, that instinct gets worse. Children get scared and confused and go where they feel safe, a closet or under a bed. Two things help. First, know each child’s spots and make them part of your plan. Second, kids need to know a firefighter in a mask is a helper. Offer to come out in full gear, mask on and air running, so the children see it isn’t a monster. The hard part to say out loud: you don’t leave the children you have to go looking. You get them out, then you give us the best information you’ve got. “Liam, three years old, likes the closet under the stairs.” That sentence saves us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The bathroom child is the one who isn’t with the group when the alarm sounds. Maybe the door is locked from inside, maybe the child is mid-potty and won’t come. The rules already say you have to know where every child is, and that interior doors have to open from outside in an emergency. So make the bathroom the first stop on the sweep, keep the unlock tool on the door frame, and put a child in the bathroom on purpose next drill. You’ll find out fast whether your plan accounts for that kid.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50 seconds. Anyone using a basement playroom or an upstairs nap room, this one’s for you. The rule is two exits per floor, and a window can be the second one only if it really works as an exit. For basements approved after 2006 there are actual numbers: the opening at least 20 inches wide and 24 tall, 5 square feet of open area, sill no more than 44 inches off the floor. Go home and measure. Then do the harder test: open it with one hand while you hold a child. And ask who takes the child on the outside. If the honest answer is “nobody,” think hard about keeping the youngest and the nappers on the floor with the door straight to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seconds. Turn the corner from problems to fixes. Most of what follows they can do this week, at no cost, with a pencil and a stopwatch. Read the last line on the slide as your roadmap for the next seven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This is the heart of the plan. Every room a child uses gets two ways out: the door you always use, and a second one, a different door or a window that actually works. Walk them through the sample: the nap room’s everyday way is through the hall to the front door, and its second way is that window. Tell them to draw their own house on the worksheet tonight. The point of practicing Way 2 is that nobody stands in the hallway deciding. Smoke in the hall means the window, automatically.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50 seconds. NFPA’s advice for a meeting place is something permanent, a tree, a light pole, a mailbox, a safe distance from the house. Add the fire service’s two cents: not the driveway, because that’s where we’re putting the engine, and not anywhere kids will drift back toward the house. Then the Manistee County part. A two-year-old pulled out of a nap in February is in socks and a T-shirt. The rules already require a plan for moving children to a relocation site. Make it a real one: knock on a neighbor’s door this week and ask. And tell parents now where they’ll find their kids, because when word gets out, parents will drive straight to your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This is where the arm math from Part 1 gets solved. Write it down, by name. Who takes the babies, who takes the toddlers, who checks the bathroom, which way each person goes, and what each one does at the meeting place, so the count and the 9-1-1 call don’t both land on the same person. The “alone” row matters most, because a lot of providers in this room are alone some part of every day. Alone means one trip with everybody. If that’s physically impossible at nap time, the plan has to change before the fire does: an evacuation crib, a second adult during naps, or the youngest napping on the floor with the door straight outside. Firefighters are told never to go back in without a line and a partner. You don’t have either. Once you’re out, you stay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The count is only as good as the list you count against, and the call needs a phone. Both are already required: a daily attendance record with each child’s name and arrival and departure times, and an operable phone staff can reach immediately. The trick is where they live. Not on the kitchen counter, not in a purse in the bedroom. A clipboard and the phone on a hook by the main exit, with the child information cards that have the parent phone numbers. Clipboard on the way out, yes. A trip back in for it, never.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Count by name against the sheet. Counting heads is how you count the neighbor kid twice and miss the one in the bathroom. Then call from outside. Every minute on the phone inside is a minute in smoke, and every fire safety source says the same thing: get out, then call. Coach them on what to tell dispatch, because dispatch will page us with what you say. Address first. Then “home daycare,” how many children, and whether everyone is out. Then this, from your side of the fireground: the single most valuable thing a provider can give the first-arriving officer is the count. “Everyone’s out” lets us fight the fire. “One missing, Mia, she’s four, she was in the back bedroom” tells us exactly where to search. Last, a paperwork note: after a real evacuation, licensing has to hear from them within 24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15 seconds. Start with the rule so nobody thinks you’re piling on: every three months, children present, smoke detector as the alarm, and a log with the time it took. Everyone working that day takes part. Then the point: most drills are run at the easiest moment of the day. Read down the table. The right-hand column is how you find out whether the plan works. Run one at nap time. Tell someone a door is on fire and watch whether they know Way 2. Put a child in the bathroom and hide a doll under a bed to stand in for the missing child, and see if anyone notices at the count. Time it with a stopwatch from the first beep to the 9-1-1 call. Write down the evacuation time the rule asks for, and then write down what broke. A drill that goes perfectly the first time probably wasn’t hard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Bring it back to the number from the start. Two minutes isn’t a licensing requirement. It’s NFPA’s warning about how fast a home fire can take the house. So make it your target: from the first beep of the smoke detector to the last name checked off at the meeting place. If you’re at three or four minutes, don’t feel bad about it. Find the part that was slow, fix it, and run it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then questions. Three things, this week, no money required. Hand out the worksheet here. If you want to offer it, this is the place: a walk-through of their home with you, or a visit in full gear so their kids meet a firefighter in a mask. Only offer what you can deliver. Then open it up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only. Leave this up during questions if anyone asks where a number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2E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63309"/>
            <a:ext cx="10566400" cy="502907"/>
          </a:xfrm>
          <a:prstGeom prst="rect">
            <a:avLst/>
          </a:prstGeom>
          <a:noFill/>
          <a:ln/>
        </p:spPr>
        <p:txBody>
          <a:bodyPr wrap="square" lIns="0" tIns="0" rIns="0" bIns="0" rtlCol="0" anchor="t"/>
          <a:lstStyle>
            <a:lvl1pPr algn="l" indent="0" marL="0">
              <a:lnSpc>
                <a:spcPct val="115000"/>
              </a:lnSpc>
              <a:buNone/>
              <a:defRPr lang="en-US" sz="3600" dirty="0">
                <a:solidFill>
                  <a:srgbClr val="17191D"/>
                </a:solidFill>
                <a:latin typeface="Oswald" pitchFamily="34" charset="0"/>
                <a:ea typeface="Oswald" pitchFamily="34" charset="-122"/>
                <a:cs typeface="Oswald"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71016"/>
            <a:ext cx="10566400" cy="4074184"/>
          </a:xfrm>
          <a:prstGeom prst="rect">
            <a:avLst/>
          </a:prstGeom>
          <a:noFill/>
          <a:ln/>
        </p:spPr>
        <p:txBody>
          <a:bodyPr wrap="square" lIns="0" tIns="0" rIns="0" bIns="0" rtlCol="0" anchor="t"/>
          <a:lstStyle>
            <a:lvl1pPr algn="l" indent="0" marL="0">
              <a:lnSpc>
                <a:spcPct val="140000"/>
              </a:lnSpc>
              <a:buNone/>
              <a:defRPr lang="en-US" sz="1600" dirty="0">
                <a:solidFill>
                  <a:srgbClr val="17191D"/>
                </a:solidFill>
                <a:latin typeface="Public Sans" pitchFamily="34" charset="0"/>
                <a:ea typeface="Public Sans" pitchFamily="34" charset="-122"/>
                <a:cs typeface="Public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2E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63309"/>
            <a:ext cx="10566400" cy="502907"/>
          </a:xfrm>
          <a:prstGeom prst="rect">
            <a:avLst/>
          </a:prstGeom>
          <a:noFill/>
          <a:ln/>
        </p:spPr>
        <p:txBody>
          <a:bodyPr wrap="square" lIns="0" tIns="0" rIns="0" bIns="0" rtlCol="0" anchor="t"/>
          <a:lstStyle>
            <a:lvl1pPr algn="l" indent="0" marL="0">
              <a:lnSpc>
                <a:spcPct val="115000"/>
              </a:lnSpc>
              <a:buNone/>
              <a:defRPr lang="en-US" sz="3600" dirty="0">
                <a:solidFill>
                  <a:srgbClr val="17191D"/>
                </a:solidFill>
                <a:latin typeface="Oswald" pitchFamily="34" charset="0"/>
                <a:ea typeface="Oswald" pitchFamily="34" charset="-122"/>
                <a:cs typeface="Oswald"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71016"/>
            <a:ext cx="10566400" cy="4074184"/>
          </a:xfrm>
          <a:prstGeom prst="rect">
            <a:avLst/>
          </a:prstGeom>
          <a:noFill/>
          <a:ln/>
        </p:spPr>
        <p:txBody>
          <a:bodyPr wrap="square" lIns="0" tIns="0" rIns="0" bIns="0" rtlCol="0" anchor="t"/>
          <a:lstStyle>
            <a:lvl1pPr algn="l" indent="0" marL="0">
              <a:lnSpc>
                <a:spcPct val="140000"/>
              </a:lnSpc>
              <a:buNone/>
              <a:defRPr lang="en-US" sz="1600" dirty="0">
                <a:solidFill>
                  <a:srgbClr val="17191D"/>
                </a:solidFill>
                <a:latin typeface="Public Sans" pitchFamily="34" charset="0"/>
                <a:ea typeface="Public Sans" pitchFamily="34" charset="-122"/>
                <a:cs typeface="Public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hyperlink" Target="https://fsri.org/research/new-comparison-natural-and-synthetic-home-furnishings" TargetMode="External"/><Relationship Id="rId1" Type="http://schemas.openxmlformats.org/officeDocument/2006/relationships/image" Target="../media/image-2-1.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91D"/>
        </a:solidFill>
      </p:bgPr>
    </p:bg>
    <p:spTree>
      <p:nvGrpSpPr>
        <p:cNvPr id="1" name=""/>
        <p:cNvGrpSpPr/>
        <p:nvPr/>
      </p:nvGrpSpPr>
      <p:grpSpPr>
        <a:xfrm>
          <a:off x="0" y="0"/>
          <a:ext cx="0" cy="0"/>
          <a:chOff x="0" y="0"/>
          <a:chExt cx="0" cy="0"/>
        </a:xfrm>
      </p:grpSpPr>
      <p:sp>
        <p:nvSpPr>
          <p:cNvPr id="2" name="Shape 0"/>
          <p:cNvSpPr/>
          <p:nvPr/>
        </p:nvSpPr>
        <p:spPr>
          <a:xfrm>
            <a:off x="0" y="6731000"/>
            <a:ext cx="12192000" cy="127000"/>
          </a:xfrm>
          <a:prstGeom prst="rect">
            <a:avLst/>
          </a:prstGeom>
          <a:solidFill>
            <a:srgbClr val="C2410C"/>
          </a:solidFill>
          <a:ln/>
        </p:spPr>
      </p:sp>
      <p:pic>
        <p:nvPicPr>
          <p:cNvPr id="3" name="Image 0" descr="Stronach Township Fire Department emblem">    </p:cNvPr>
          <p:cNvPicPr>
            <a:picLocks noChangeAspect="1"/>
          </p:cNvPicPr>
          <p:nvPr/>
        </p:nvPicPr>
        <p:blipFill>
          <a:blip r:embed="rId1"/>
          <a:srcRect l="-33" r="-33" t="0" b="0"/>
          <a:stretch/>
        </p:blipFill>
        <p:spPr>
          <a:xfrm>
            <a:off x="10109200" y="609600"/>
            <a:ext cx="1270000" cy="1371600"/>
          </a:xfrm>
          <a:prstGeom prst="rect">
            <a:avLst/>
          </a:prstGeom>
        </p:spPr>
      </p:pic>
      <p:sp>
        <p:nvSpPr>
          <p:cNvPr id="4" name="Text 1"/>
          <p:cNvSpPr/>
          <p:nvPr/>
        </p:nvSpPr>
        <p:spPr>
          <a:xfrm>
            <a:off x="812800" y="812800"/>
            <a:ext cx="9156700" cy="309827"/>
          </a:xfrm>
          <a:prstGeom prst="rect">
            <a:avLst/>
          </a:prstGeom>
          <a:noFill/>
          <a:ln/>
        </p:spPr>
        <p:txBody>
          <a:bodyPr wrap="square" lIns="0" tIns="0" rIns="0" bIns="0" rtlCol="0" anchor="t">
            <a:normAutofit/>
          </a:bodyPr>
          <a:lstStyle/>
          <a:p>
            <a:pPr algn="l" indent="0" marL="0">
              <a:lnSpc>
                <a:spcPts val="2240"/>
              </a:lnSpc>
              <a:buNone/>
            </a:pPr>
            <a:r>
              <a:rPr lang="en-US" sz="1600" spc="200" kern="0" dirty="0">
                <a:solidFill>
                  <a:srgbClr val="F2A541"/>
                </a:solidFill>
                <a:latin typeface="Oswald" pitchFamily="34" charset="0"/>
                <a:ea typeface="Oswald" pitchFamily="34" charset="-122"/>
                <a:cs typeface="Oswald" pitchFamily="34" charset="-120"/>
              </a:rPr>
              <a:t>MANISTEE FAMILY CHILD CARE NETWORK</a:t>
            </a:r>
            <a:endParaRPr lang="en-US" sz="1600" dirty="0"/>
          </a:p>
        </p:txBody>
      </p:sp>
      <p:sp>
        <p:nvSpPr>
          <p:cNvPr id="5" name="Text 2"/>
          <p:cNvSpPr/>
          <p:nvPr/>
        </p:nvSpPr>
        <p:spPr>
          <a:xfrm>
            <a:off x="812800" y="1148027"/>
            <a:ext cx="9156700"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Wednesday, October 28, 2026 · 6:00 p.m. · West Shore Community College Outreach Building, 401 River Street, Manistee</a:t>
            </a:r>
            <a:endParaRPr lang="en-US" sz="1400" dirty="0"/>
          </a:p>
        </p:txBody>
      </p:sp>
      <p:sp>
        <p:nvSpPr>
          <p:cNvPr id="6" name="Text 3"/>
          <p:cNvSpPr/>
          <p:nvPr>
            <p:ph type="title"/>
          </p:nvPr>
        </p:nvSpPr>
        <p:spPr>
          <a:xfrm>
            <a:off x="812800" y="1982457"/>
            <a:ext cx="10883392" cy="2565400"/>
          </a:xfrm>
          <a:prstGeom prst="rect">
            <a:avLst/>
          </a:prstGeom>
          <a:noFill/>
          <a:ln/>
        </p:spPr>
        <p:txBody>
          <a:bodyPr wrap="square" lIns="0" tIns="0" rIns="0" bIns="0" rtlCol="0" anchor="t">
            <a:normAutofit/>
          </a:bodyPr>
          <a:lstStyle/>
          <a:p>
            <a:pPr algn="l" indent="0" marL="0">
              <a:lnSpc>
                <a:spcPts val="10000"/>
              </a:lnSpc>
              <a:buNone/>
            </a:pPr>
            <a:r>
              <a:rPr lang="en-US" sz="10000" b="1" i="0" dirty="0">
                <a:solidFill>
                  <a:srgbClr val="F6F2EA"/>
                </a:solidFill>
                <a:latin typeface="Oswald" pitchFamily="34" charset="0"/>
                <a:ea typeface="Oswald" pitchFamily="34" charset="-122"/>
                <a:cs typeface="Oswald" pitchFamily="34" charset="-120"/>
              </a:rPr>
              <a:t>TWO MINUTES</a:t>
            </a:r>
            <a:endParaRPr lang="en-US" sz="10000" dirty="0"/>
          </a:p>
          <a:p>
            <a:pPr algn="l" indent="0" marL="0">
              <a:lnSpc>
                <a:spcPts val="10000"/>
              </a:lnSpc>
              <a:buNone/>
            </a:pPr>
            <a:r>
              <a:rPr lang="en-US" sz="10000" b="1" i="0" dirty="0">
                <a:solidFill>
                  <a:srgbClr val="F6F2EA"/>
                </a:solidFill>
                <a:latin typeface="Oswald" pitchFamily="34" charset="0"/>
                <a:ea typeface="Oswald" pitchFamily="34" charset="-122"/>
                <a:cs typeface="Oswald" pitchFamily="34" charset="-120"/>
              </a:rPr>
              <a:t>TO GET OUT</a:t>
            </a:r>
            <a:endParaRPr lang="en-US" sz="10000" dirty="0"/>
          </a:p>
        </p:txBody>
      </p:sp>
      <p:sp>
        <p:nvSpPr>
          <p:cNvPr id="7" name="Text 4"/>
          <p:cNvSpPr/>
          <p:nvPr/>
        </p:nvSpPr>
        <p:spPr>
          <a:xfrm>
            <a:off x="812800" y="4725657"/>
            <a:ext cx="11379200" cy="388607"/>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D8D2C6"/>
                </a:solidFill>
                <a:latin typeface="Public Sans" pitchFamily="34" charset="0"/>
                <a:ea typeface="Public Sans" pitchFamily="34" charset="-122"/>
                <a:cs typeface="Public Sans" pitchFamily="34" charset="-120"/>
              </a:rPr>
              <a:t>Evacuating a home daycare when most of the children can’t evacuate themselves</a:t>
            </a:r>
            <a:endParaRPr lang="en-US" sz="2200" dirty="0"/>
          </a:p>
        </p:txBody>
      </p:sp>
      <p:sp>
        <p:nvSpPr>
          <p:cNvPr id="8" name="Text 5"/>
          <p:cNvSpPr/>
          <p:nvPr/>
        </p:nvSpPr>
        <p:spPr>
          <a:xfrm>
            <a:off x="812800" y="5425480"/>
            <a:ext cx="10883392" cy="345414"/>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6F2EA"/>
                </a:solidFill>
                <a:latin typeface="Public Sans" pitchFamily="34" charset="0"/>
                <a:ea typeface="Public Sans" pitchFamily="34" charset="-122"/>
                <a:cs typeface="Public Sans" pitchFamily="34" charset="-120"/>
              </a:rPr>
              <a:t>Fred R. LaPoint</a:t>
            </a:r>
            <a:endParaRPr lang="en-US" sz="1800" dirty="0"/>
          </a:p>
        </p:txBody>
      </p:sp>
      <p:sp>
        <p:nvSpPr>
          <p:cNvPr id="9" name="Text 6"/>
          <p:cNvSpPr/>
          <p:nvPr/>
        </p:nvSpPr>
        <p:spPr>
          <a:xfrm>
            <a:off x="812800" y="5796293"/>
            <a:ext cx="10883392"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Fire Chief / Paramedic · Stronach Township Fire Department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7191D"/>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BEFORE WE START</a:t>
            </a:r>
            <a:endParaRPr lang="en-US" sz="1400" dirty="0"/>
          </a:p>
        </p:txBody>
      </p:sp>
      <p:sp>
        <p:nvSpPr>
          <p:cNvPr id="3" name="Text 1"/>
          <p:cNvSpPr/>
          <p:nvPr>
            <p:ph type="title"/>
          </p:nvPr>
        </p:nvSpPr>
        <p:spPr>
          <a:xfrm>
            <a:off x="812800" y="1214107"/>
            <a:ext cx="10883392" cy="1366441"/>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6F2EA"/>
                </a:solidFill>
                <a:latin typeface="Oswald" pitchFamily="34" charset="0"/>
                <a:ea typeface="Oswald" pitchFamily="34" charset="-122"/>
                <a:cs typeface="Oswald" pitchFamily="34" charset="-120"/>
              </a:rPr>
              <a:t>TWO ROOMS. SAME SIZE.</a:t>
            </a:r>
            <a:endParaRPr lang="en-US" sz="4800" dirty="0"/>
          </a:p>
          <a:p>
            <a:pPr algn="l" indent="0" marL="0">
              <a:lnSpc>
                <a:spcPts val="5280"/>
              </a:lnSpc>
              <a:buNone/>
            </a:pPr>
            <a:r>
              <a:rPr lang="en-US" sz="4800" b="1" i="0" dirty="0">
                <a:solidFill>
                  <a:srgbClr val="F6F2EA"/>
                </a:solidFill>
                <a:latin typeface="Oswald" pitchFamily="34" charset="0"/>
                <a:ea typeface="Oswald" pitchFamily="34" charset="-122"/>
                <a:cs typeface="Oswald" pitchFamily="34" charset="-120"/>
              </a:rPr>
              <a:t>SAME KIND OF FURNITURE.</a:t>
            </a:r>
            <a:endParaRPr lang="en-US" sz="4800" dirty="0"/>
          </a:p>
        </p:txBody>
      </p:sp>
      <p:sp>
        <p:nvSpPr>
          <p:cNvPr id="4" name="Text 2"/>
          <p:cNvSpPr/>
          <p:nvPr/>
        </p:nvSpPr>
        <p:spPr>
          <a:xfrm>
            <a:off x="812800" y="2707548"/>
            <a:ext cx="10883392"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D8D2C6"/>
                </a:solidFill>
                <a:latin typeface="Public Sans" pitchFamily="34" charset="0"/>
                <a:ea typeface="Public Sans" pitchFamily="34" charset="-122"/>
                <a:cs typeface="Public Sans" pitchFamily="34" charset="-120"/>
              </a:rPr>
              <a:t>One difference: what the furniture is made of. Watch how long each room takes, not the flames.</a:t>
            </a:r>
            <a:endParaRPr lang="en-US" sz="2000" dirty="0"/>
          </a:p>
        </p:txBody>
      </p:sp>
      <p:sp>
        <p:nvSpPr>
          <p:cNvPr id="5" name="Shape 3"/>
          <p:cNvSpPr/>
          <p:nvPr/>
        </p:nvSpPr>
        <p:spPr>
          <a:xfrm>
            <a:off x="819150" y="4908550"/>
            <a:ext cx="10553700" cy="1130300"/>
          </a:xfrm>
          <a:prstGeom prst="roundRect">
            <a:avLst>
              <a:gd name="adj" fmla="val 8427"/>
            </a:avLst>
          </a:prstGeom>
          <a:solidFill>
            <a:srgbClr val="23262C"/>
          </a:solidFill>
          <a:ln w="12700">
            <a:solidFill>
              <a:srgbClr val="F2A541"/>
            </a:solidFill>
            <a:prstDash val="solid"/>
          </a:ln>
        </p:spPr>
      </p:sp>
      <p:pic>
        <p:nvPicPr>
          <p:cNvPr id="6" name="Image 0" descr="Play">    </p:cNvPr>
          <p:cNvPicPr>
            <a:picLocks noChangeAspect="1"/>
          </p:cNvPicPr>
          <p:nvPr/>
        </p:nvPicPr>
        <p:blipFill>
          <a:blip r:embed="rId1"/>
          <a:srcRect l="0" r="0" t="0" b="0"/>
          <a:stretch/>
        </p:blipFill>
        <p:spPr>
          <a:xfrm>
            <a:off x="1079500" y="5168900"/>
            <a:ext cx="609600" cy="609600"/>
          </a:xfrm>
          <a:prstGeom prst="rect">
            <a:avLst/>
          </a:prstGeom>
        </p:spPr>
      </p:pic>
      <p:sp>
        <p:nvSpPr>
          <p:cNvPr id="7" name="Text 4"/>
          <p:cNvSpPr/>
          <p:nvPr/>
        </p:nvSpPr>
        <p:spPr>
          <a:xfrm>
            <a:off x="1943100" y="5186693"/>
            <a:ext cx="9170591" cy="309827"/>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6F2EA"/>
                </a:solidFill>
                <a:latin typeface="Public Sans" pitchFamily="34" charset="0"/>
                <a:ea typeface="Public Sans" pitchFamily="34" charset="-122"/>
                <a:cs typeface="Public Sans" pitchFamily="34" charset="-120"/>
              </a:rPr>
              <a:t>UL Fire Safety Research Institute: natural vs. synthetic furnishings, side by side</a:t>
            </a:r>
            <a:endParaRPr lang="en-US" sz="1600" dirty="0"/>
          </a:p>
        </p:txBody>
      </p:sp>
      <p:sp>
        <p:nvSpPr>
          <p:cNvPr id="8" name="Text 5"/>
          <p:cNvSpPr/>
          <p:nvPr/>
        </p:nvSpPr>
        <p:spPr>
          <a:xfrm>
            <a:off x="1943100" y="5547320"/>
            <a:ext cx="7871424" cy="238720"/>
          </a:xfrm>
          <a:prstGeom prst="rect">
            <a:avLst/>
          </a:prstGeom>
          <a:noFill/>
          <a:ln/>
        </p:spPr>
        <p:txBody>
          <a:bodyPr wrap="square" lIns="0" tIns="0" rIns="0" bIns="0" rtlCol="0" anchor="t">
            <a:normAutofit/>
          </a:bodyPr>
          <a:lstStyle/>
          <a:p>
            <a:pPr algn="l" indent="0" marL="0">
              <a:lnSpc>
                <a:spcPts val="1680"/>
              </a:lnSpc>
              <a:buNone/>
            </a:pPr>
            <a:r>
              <a:rPr lang="en-US" sz="1200" u="sng" dirty="0">
                <a:solidFill>
                  <a:srgbClr val="A9A39A"/>
                </a:solidFill>
                <a:latin typeface="Public Sans" pitchFamily="34" charset="0"/>
                <a:ea typeface="Public Sans" pitchFamily="34" charset="-122"/>
                <a:cs typeface="Public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fsri.org/research/new-comparison-natural-and-synthetic-home-furnishings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WHAT YOU JUST WATCHED</a:t>
            </a:r>
            <a:endParaRPr lang="en-US" sz="1400" dirty="0"/>
          </a:p>
        </p:txBody>
      </p:sp>
      <p:sp>
        <p:nvSpPr>
          <p:cNvPr id="3" name="Text 1"/>
          <p:cNvSpPr/>
          <p:nvPr>
            <p:ph type="title"/>
          </p:nvPr>
        </p:nvSpPr>
        <p:spPr>
          <a:xfrm>
            <a:off x="812800" y="1163307"/>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UNDER FIVE MINUTES. EVERY TIME.</a:t>
            </a:r>
            <a:endParaRPr lang="en-US" sz="3600" dirty="0"/>
          </a:p>
        </p:txBody>
      </p:sp>
      <p:sp>
        <p:nvSpPr>
          <p:cNvPr id="4" name="Shape 2"/>
          <p:cNvSpPr/>
          <p:nvPr/>
        </p:nvSpPr>
        <p:spPr>
          <a:xfrm>
            <a:off x="815975" y="2319272"/>
            <a:ext cx="5175250" cy="2252530"/>
          </a:xfrm>
          <a:prstGeom prst="roundRect">
            <a:avLst>
              <a:gd name="adj" fmla="val 4370"/>
            </a:avLst>
          </a:prstGeom>
          <a:solidFill>
            <a:srgbClr val="FFFDF9"/>
          </a:solidFill>
          <a:ln w="6350">
            <a:solidFill>
              <a:srgbClr val="DDD5C6"/>
            </a:solidFill>
            <a:prstDash val="solid"/>
          </a:ln>
        </p:spPr>
      </p:sp>
      <p:sp>
        <p:nvSpPr>
          <p:cNvPr id="5" name="Text 3"/>
          <p:cNvSpPr/>
          <p:nvPr/>
        </p:nvSpPr>
        <p:spPr>
          <a:xfrm>
            <a:off x="1121833" y="2625130"/>
            <a:ext cx="4700439"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C2410C"/>
                </a:solidFill>
                <a:latin typeface="Oswald" pitchFamily="34" charset="0"/>
                <a:ea typeface="Oswald" pitchFamily="34" charset="-122"/>
                <a:cs typeface="Oswald" pitchFamily="34" charset="-120"/>
              </a:rPr>
              <a:t>3:20–4:50</a:t>
            </a:r>
            <a:endParaRPr lang="en-US" sz="8000" dirty="0"/>
          </a:p>
        </p:txBody>
      </p:sp>
      <p:sp>
        <p:nvSpPr>
          <p:cNvPr id="6" name="Text 4"/>
          <p:cNvSpPr/>
          <p:nvPr/>
        </p:nvSpPr>
        <p:spPr>
          <a:xfrm>
            <a:off x="1121833" y="3717330"/>
            <a:ext cx="4700439" cy="299707"/>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1454C"/>
                </a:solidFill>
                <a:latin typeface="Public Sans" pitchFamily="34" charset="0"/>
                <a:ea typeface="Public Sans" pitchFamily="34" charset="-122"/>
                <a:cs typeface="Public Sans" pitchFamily="34" charset="-120"/>
              </a:rPr>
              <a:t>Synthetic room to flashover, across four trials</a:t>
            </a:r>
            <a:endParaRPr lang="en-US" sz="1600" dirty="0"/>
          </a:p>
        </p:txBody>
      </p:sp>
      <p:sp>
        <p:nvSpPr>
          <p:cNvPr id="7" name="Shape 5"/>
          <p:cNvSpPr/>
          <p:nvPr/>
        </p:nvSpPr>
        <p:spPr>
          <a:xfrm>
            <a:off x="6200775" y="2319272"/>
            <a:ext cx="5175250" cy="2252530"/>
          </a:xfrm>
          <a:prstGeom prst="roundRect">
            <a:avLst>
              <a:gd name="adj" fmla="val 4370"/>
            </a:avLst>
          </a:prstGeom>
          <a:solidFill>
            <a:srgbClr val="FFFDF9"/>
          </a:solidFill>
          <a:ln w="6350">
            <a:solidFill>
              <a:srgbClr val="DDD5C6"/>
            </a:solidFill>
            <a:prstDash val="solid"/>
          </a:ln>
        </p:spPr>
      </p:sp>
      <p:sp>
        <p:nvSpPr>
          <p:cNvPr id="8" name="Text 6"/>
          <p:cNvSpPr/>
          <p:nvPr/>
        </p:nvSpPr>
        <p:spPr>
          <a:xfrm>
            <a:off x="6506634" y="2625130"/>
            <a:ext cx="4700439"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17191D"/>
                </a:solidFill>
                <a:latin typeface="Oswald" pitchFamily="34" charset="0"/>
                <a:ea typeface="Oswald" pitchFamily="34" charset="-122"/>
                <a:cs typeface="Oswald" pitchFamily="34" charset="-120"/>
              </a:rPr>
              <a:t>29:30+</a:t>
            </a:r>
            <a:endParaRPr lang="en-US" sz="8000" dirty="0"/>
          </a:p>
        </p:txBody>
      </p:sp>
      <p:sp>
        <p:nvSpPr>
          <p:cNvPr id="9" name="Text 7"/>
          <p:cNvSpPr/>
          <p:nvPr/>
        </p:nvSpPr>
        <p:spPr>
          <a:xfrm>
            <a:off x="6506634" y="3717330"/>
            <a:ext cx="4700439" cy="574014"/>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1454C"/>
                </a:solidFill>
                <a:latin typeface="Public Sans" pitchFamily="34" charset="0"/>
                <a:ea typeface="Public Sans" pitchFamily="34" charset="-122"/>
                <a:cs typeface="Public Sans" pitchFamily="34" charset="-120"/>
              </a:rPr>
              <a:t>Natural room to flashover, across the same four trials</a:t>
            </a:r>
            <a:endParaRPr lang="en-US" sz="1600" dirty="0"/>
          </a:p>
        </p:txBody>
      </p:sp>
      <p:sp>
        <p:nvSpPr>
          <p:cNvPr id="10" name="Text 8"/>
          <p:cNvSpPr/>
          <p:nvPr/>
        </p:nvSpPr>
        <p:spPr>
          <a:xfrm>
            <a:off x="812800" y="5224859"/>
            <a:ext cx="10883392"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41454C"/>
                </a:solidFill>
                <a:latin typeface="Public Sans" pitchFamily="34" charset="0"/>
                <a:ea typeface="Public Sans" pitchFamily="34" charset="-122"/>
                <a:cs typeface="Public Sans" pitchFamily="34" charset="-120"/>
              </a:rPr>
              <a:t>Flashover is the moment everything in the room catches fire at once. Most of our homes today are furnished like the synthetic room.</a:t>
            </a:r>
            <a:endParaRPr lang="en-US" sz="18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Source: UL Fire Safety Research Institute, “New Comparison of Natural and Synthetic Home Furnishings” (2020)</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C2410C"/>
        </a:solidFill>
      </p:bgPr>
    </p:bg>
    <p:spTree>
      <p:nvGrpSpPr>
        <p:cNvPr id="1" name=""/>
        <p:cNvGrpSpPr/>
        <p:nvPr/>
      </p:nvGrpSpPr>
      <p:grpSpPr>
        <a:xfrm>
          <a:off x="0" y="0"/>
          <a:ext cx="0" cy="0"/>
          <a:chOff x="0" y="0"/>
          <a:chExt cx="0" cy="0"/>
        </a:xfrm>
      </p:grpSpPr>
      <p:sp>
        <p:nvSpPr>
          <p:cNvPr id="2" name="Text 0"/>
          <p:cNvSpPr/>
          <p:nvPr/>
        </p:nvSpPr>
        <p:spPr>
          <a:xfrm>
            <a:off x="812800" y="1560182"/>
            <a:ext cx="10883392" cy="2057400"/>
          </a:xfrm>
          <a:prstGeom prst="rect">
            <a:avLst/>
          </a:prstGeom>
          <a:noFill/>
          <a:ln/>
        </p:spPr>
        <p:txBody>
          <a:bodyPr wrap="square" lIns="0" tIns="0" rIns="0" bIns="0" rtlCol="0" anchor="t">
            <a:normAutofit/>
          </a:bodyPr>
          <a:lstStyle/>
          <a:p>
            <a:pPr algn="l" indent="0" marL="0">
              <a:lnSpc>
                <a:spcPts val="16000"/>
              </a:lnSpc>
              <a:buNone/>
            </a:pPr>
            <a:r>
              <a:rPr lang="en-US" sz="16000" b="1" dirty="0">
                <a:solidFill>
                  <a:srgbClr val="F6F2EA"/>
                </a:solidFill>
                <a:latin typeface="Oswald" pitchFamily="34" charset="0"/>
                <a:ea typeface="Oswald" pitchFamily="34" charset="-122"/>
                <a:cs typeface="Oswald" pitchFamily="34" charset="-120"/>
              </a:rPr>
              <a:t>2:00</a:t>
            </a:r>
            <a:endParaRPr lang="en-US" sz="16000" dirty="0"/>
          </a:p>
        </p:txBody>
      </p:sp>
      <p:sp>
        <p:nvSpPr>
          <p:cNvPr id="3" name="Text 1"/>
          <p:cNvSpPr/>
          <p:nvPr/>
        </p:nvSpPr>
        <p:spPr>
          <a:xfrm>
            <a:off x="812800" y="3744582"/>
            <a:ext cx="10883392" cy="914400"/>
          </a:xfrm>
          <a:prstGeom prst="rect">
            <a:avLst/>
          </a:prstGeom>
          <a:noFill/>
          <a:ln/>
        </p:spPr>
        <p:txBody>
          <a:bodyPr wrap="square" lIns="0" tIns="0" rIns="0" bIns="0" rtlCol="0" anchor="t">
            <a:normAutofit/>
          </a:bodyPr>
          <a:lstStyle/>
          <a:p>
            <a:pPr algn="l" indent="0" marL="0">
              <a:lnSpc>
                <a:spcPts val="3500"/>
              </a:lnSpc>
              <a:buNone/>
            </a:pPr>
            <a:r>
              <a:rPr lang="en-US" sz="2800" b="1" dirty="0">
                <a:solidFill>
                  <a:srgbClr val="F6F2EA"/>
                </a:solidFill>
                <a:latin typeface="Public Sans" pitchFamily="34" charset="0"/>
                <a:ea typeface="Public Sans" pitchFamily="34" charset="-122"/>
                <a:cs typeface="Public Sans" pitchFamily="34" charset="-120"/>
              </a:rPr>
              <a:t>As little as two minutes to get out, from the moment the smoke alarm sounds.</a:t>
            </a:r>
            <a:endParaRPr lang="en-US" sz="2800" dirty="0"/>
          </a:p>
        </p:txBody>
      </p:sp>
      <p:sp>
        <p:nvSpPr>
          <p:cNvPr id="4" name="Text 2"/>
          <p:cNvSpPr/>
          <p:nvPr/>
        </p:nvSpPr>
        <p:spPr>
          <a:xfrm>
            <a:off x="812800" y="4785982"/>
            <a:ext cx="10883392" cy="333970"/>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F6F2EA"/>
                </a:solidFill>
                <a:latin typeface="Public Sans" pitchFamily="34" charset="0"/>
                <a:ea typeface="Public Sans" pitchFamily="34" charset="-122"/>
                <a:cs typeface="Public Sans" pitchFamily="34" charset="-120"/>
              </a:rPr>
              <a:t>Everything else tonight is about fitting your daycare inside that window.</a:t>
            </a:r>
            <a:endParaRPr lang="en-US" sz="1800" dirty="0"/>
          </a:p>
        </p:txBody>
      </p:sp>
      <p:sp>
        <p:nvSpPr>
          <p:cNvPr id="5"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F6F2EA"/>
                </a:solidFill>
                <a:latin typeface="Public Sans" pitchFamily="34" charset="0"/>
                <a:ea typeface="Public Sans" pitchFamily="34" charset="-122"/>
                <a:cs typeface="Public Sans" pitchFamily="34" charset="-120"/>
              </a:rPr>
              <a:t>Source: National Fire Protection Association (NFPA), home escape planning guidance</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1671374"/>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PART 1 · THEIR REAL PROBLEM</a:t>
            </a:r>
            <a:endParaRPr lang="en-US" sz="1400" dirty="0"/>
          </a:p>
        </p:txBody>
      </p:sp>
      <p:sp>
        <p:nvSpPr>
          <p:cNvPr id="3" name="Text 1"/>
          <p:cNvSpPr/>
          <p:nvPr>
            <p:ph type="title"/>
          </p:nvPr>
        </p:nvSpPr>
        <p:spPr>
          <a:xfrm>
            <a:off x="812800" y="2225080"/>
            <a:ext cx="10883392" cy="1518841"/>
          </a:xfrm>
          <a:prstGeom prst="rect">
            <a:avLst/>
          </a:prstGeom>
          <a:noFill/>
          <a:ln/>
        </p:spPr>
        <p:txBody>
          <a:bodyPr wrap="square" lIns="0" tIns="0" rIns="0" bIns="0" rtlCol="0" anchor="t">
            <a:normAutofit/>
          </a:bodyPr>
          <a:lstStyle/>
          <a:p>
            <a:pPr algn="l" indent="0" marL="0">
              <a:lnSpc>
                <a:spcPts val="5880"/>
              </a:lnSpc>
              <a:buNone/>
            </a:pPr>
            <a:r>
              <a:rPr lang="en-US" sz="5600" b="1" i="0" dirty="0">
                <a:solidFill>
                  <a:srgbClr val="17191D"/>
                </a:solidFill>
                <a:latin typeface="Oswald" pitchFamily="34" charset="0"/>
                <a:ea typeface="Oswald" pitchFamily="34" charset="-122"/>
                <a:cs typeface="Oswald" pitchFamily="34" charset="-120"/>
              </a:rPr>
              <a:t>MOST OF THE CHILDREN IN YOUR CARE CAN’T GET THEMSELVES OUT.</a:t>
            </a:r>
            <a:endParaRPr lang="en-US" sz="5600" dirty="0"/>
          </a:p>
        </p:txBody>
      </p:sp>
      <p:sp>
        <p:nvSpPr>
          <p:cNvPr id="4" name="Text 2"/>
          <p:cNvSpPr/>
          <p:nvPr/>
        </p:nvSpPr>
        <p:spPr>
          <a:xfrm>
            <a:off x="812800" y="4023320"/>
            <a:ext cx="10883392" cy="98544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41454C"/>
                </a:solidFill>
                <a:latin typeface="Public Sans" pitchFamily="34" charset="0"/>
                <a:ea typeface="Public Sans" pitchFamily="34" charset="-122"/>
                <a:cs typeface="Public Sans" pitchFamily="34" charset="-120"/>
              </a:rPr>
              <a:t>Michigan’s rules say it in plainer words: your written emergency plan has to spell out how infants and toddlers, children with a disability, and children with chronic medical conditions will be handled in every kind of emergency.</a:t>
            </a:r>
            <a:endParaRPr lang="en-US" sz="1800" dirty="0"/>
          </a:p>
        </p:txBody>
      </p:sp>
      <p:sp>
        <p:nvSpPr>
          <p:cNvPr id="5"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Michigan Licensing Rules for Family and Group Child Care Homes, R 400.1939(2)(g)–(i), filed April 27, 2026</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CE5D8"/>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COUNT THE ARMS</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ONE ADULT. UP TO FOUR CHILDREN UNDER TWO.</a:t>
            </a:r>
            <a:endParaRPr lang="en-US" sz="3600" dirty="0"/>
          </a:p>
        </p:txBody>
      </p:sp>
      <p:sp>
        <p:nvSpPr>
          <p:cNvPr id="4" name="Shape 2"/>
          <p:cNvSpPr/>
          <p:nvPr/>
        </p:nvSpPr>
        <p:spPr>
          <a:xfrm>
            <a:off x="812800" y="2320330"/>
            <a:ext cx="3386667" cy="2250414"/>
          </a:xfrm>
          <a:prstGeom prst="roundRect">
            <a:avLst>
              <a:gd name="adj" fmla="val 4515"/>
            </a:avLst>
          </a:prstGeom>
          <a:solidFill>
            <a:srgbClr val="FFFDF9"/>
          </a:solidFill>
          <a:ln/>
        </p:spPr>
      </p:sp>
      <p:sp>
        <p:nvSpPr>
          <p:cNvPr id="5" name="Text 3"/>
          <p:cNvSpPr/>
          <p:nvPr/>
        </p:nvSpPr>
        <p:spPr>
          <a:xfrm>
            <a:off x="1066800" y="2574330"/>
            <a:ext cx="2965027" cy="1168400"/>
          </a:xfrm>
          <a:prstGeom prst="rect">
            <a:avLst/>
          </a:prstGeom>
          <a:noFill/>
          <a:ln/>
        </p:spPr>
        <p:txBody>
          <a:bodyPr wrap="square" lIns="0" tIns="0" rIns="0" bIns="0" rtlCol="0" anchor="t">
            <a:normAutofit/>
          </a:bodyPr>
          <a:lstStyle/>
          <a:p>
            <a:pPr algn="l" indent="0" marL="0">
              <a:lnSpc>
                <a:spcPts val="9000"/>
              </a:lnSpc>
              <a:buNone/>
            </a:pPr>
            <a:r>
              <a:rPr lang="en-US" sz="9000" b="1" dirty="0">
                <a:solidFill>
                  <a:srgbClr val="C2410C"/>
                </a:solidFill>
                <a:latin typeface="Oswald" pitchFamily="34" charset="0"/>
                <a:ea typeface="Oswald" pitchFamily="34" charset="-122"/>
                <a:cs typeface="Oswald" pitchFamily="34" charset="-120"/>
              </a:rPr>
              <a:t>4</a:t>
            </a:r>
            <a:endParaRPr lang="en-US" sz="9000" dirty="0"/>
          </a:p>
        </p:txBody>
      </p:sp>
      <p:sp>
        <p:nvSpPr>
          <p:cNvPr id="6" name="Text 4"/>
          <p:cNvSpPr/>
          <p:nvPr/>
        </p:nvSpPr>
        <p:spPr>
          <a:xfrm>
            <a:off x="1066800" y="3768130"/>
            <a:ext cx="2965027" cy="574014"/>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1454C"/>
                </a:solidFill>
                <a:latin typeface="Public Sans" pitchFamily="34" charset="0"/>
                <a:ea typeface="Public Sans" pitchFamily="34" charset="-122"/>
                <a:cs typeface="Public Sans" pitchFamily="34" charset="-120"/>
              </a:rPr>
              <a:t>children under 24 months allowed per adult</a:t>
            </a:r>
            <a:endParaRPr lang="en-US" sz="1600" dirty="0"/>
          </a:p>
        </p:txBody>
      </p:sp>
      <p:sp>
        <p:nvSpPr>
          <p:cNvPr id="7" name="Shape 5"/>
          <p:cNvSpPr/>
          <p:nvPr/>
        </p:nvSpPr>
        <p:spPr>
          <a:xfrm>
            <a:off x="4402667" y="2320330"/>
            <a:ext cx="3386667" cy="2250414"/>
          </a:xfrm>
          <a:prstGeom prst="roundRect">
            <a:avLst>
              <a:gd name="adj" fmla="val 4515"/>
            </a:avLst>
          </a:prstGeom>
          <a:solidFill>
            <a:srgbClr val="FFFDF9"/>
          </a:solidFill>
          <a:ln/>
        </p:spPr>
      </p:sp>
      <p:sp>
        <p:nvSpPr>
          <p:cNvPr id="8" name="Text 6"/>
          <p:cNvSpPr/>
          <p:nvPr/>
        </p:nvSpPr>
        <p:spPr>
          <a:xfrm>
            <a:off x="4656667" y="2574330"/>
            <a:ext cx="2965027" cy="1168400"/>
          </a:xfrm>
          <a:prstGeom prst="rect">
            <a:avLst/>
          </a:prstGeom>
          <a:noFill/>
          <a:ln/>
        </p:spPr>
        <p:txBody>
          <a:bodyPr wrap="square" lIns="0" tIns="0" rIns="0" bIns="0" rtlCol="0" anchor="t">
            <a:normAutofit/>
          </a:bodyPr>
          <a:lstStyle/>
          <a:p>
            <a:pPr algn="l" indent="0" marL="0">
              <a:lnSpc>
                <a:spcPts val="9000"/>
              </a:lnSpc>
              <a:buNone/>
            </a:pPr>
            <a:r>
              <a:rPr lang="en-US" sz="9000" b="1" dirty="0">
                <a:solidFill>
                  <a:srgbClr val="C2410C"/>
                </a:solidFill>
                <a:latin typeface="Oswald" pitchFamily="34" charset="0"/>
                <a:ea typeface="Oswald" pitchFamily="34" charset="-122"/>
                <a:cs typeface="Oswald" pitchFamily="34" charset="-120"/>
              </a:rPr>
              <a:t>2</a:t>
            </a:r>
            <a:endParaRPr lang="en-US" sz="9000" dirty="0"/>
          </a:p>
        </p:txBody>
      </p:sp>
      <p:sp>
        <p:nvSpPr>
          <p:cNvPr id="9" name="Text 7"/>
          <p:cNvSpPr/>
          <p:nvPr/>
        </p:nvSpPr>
        <p:spPr>
          <a:xfrm>
            <a:off x="4656667" y="3768130"/>
            <a:ext cx="2965027" cy="574014"/>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41454C"/>
                </a:solidFill>
                <a:latin typeface="Public Sans" pitchFamily="34" charset="0"/>
                <a:ea typeface="Public Sans" pitchFamily="34" charset="-122"/>
                <a:cs typeface="Public Sans" pitchFamily="34" charset="-120"/>
              </a:rPr>
              <a:t>of those four can be infants under 12 months</a:t>
            </a:r>
            <a:endParaRPr lang="en-US" sz="1600" dirty="0"/>
          </a:p>
        </p:txBody>
      </p:sp>
      <p:sp>
        <p:nvSpPr>
          <p:cNvPr id="10" name="Shape 8"/>
          <p:cNvSpPr/>
          <p:nvPr/>
        </p:nvSpPr>
        <p:spPr>
          <a:xfrm>
            <a:off x="7992534" y="2320330"/>
            <a:ext cx="3386667" cy="2250414"/>
          </a:xfrm>
          <a:prstGeom prst="roundRect">
            <a:avLst>
              <a:gd name="adj" fmla="val 4515"/>
            </a:avLst>
          </a:prstGeom>
          <a:solidFill>
            <a:srgbClr val="17191D"/>
          </a:solidFill>
          <a:ln/>
        </p:spPr>
      </p:sp>
      <p:sp>
        <p:nvSpPr>
          <p:cNvPr id="11" name="Text 9"/>
          <p:cNvSpPr/>
          <p:nvPr/>
        </p:nvSpPr>
        <p:spPr>
          <a:xfrm>
            <a:off x="8246534" y="2574330"/>
            <a:ext cx="2965027" cy="1168400"/>
          </a:xfrm>
          <a:prstGeom prst="rect">
            <a:avLst/>
          </a:prstGeom>
          <a:noFill/>
          <a:ln/>
        </p:spPr>
        <p:txBody>
          <a:bodyPr wrap="square" lIns="0" tIns="0" rIns="0" bIns="0" rtlCol="0" anchor="t">
            <a:normAutofit/>
          </a:bodyPr>
          <a:lstStyle/>
          <a:p>
            <a:pPr algn="l" indent="0" marL="0">
              <a:lnSpc>
                <a:spcPts val="9000"/>
              </a:lnSpc>
              <a:buNone/>
            </a:pPr>
            <a:r>
              <a:rPr lang="en-US" sz="9000" b="1" dirty="0">
                <a:solidFill>
                  <a:srgbClr val="F2A541"/>
                </a:solidFill>
                <a:latin typeface="Oswald" pitchFamily="34" charset="0"/>
                <a:ea typeface="Oswald" pitchFamily="34" charset="-122"/>
                <a:cs typeface="Oswald" pitchFamily="34" charset="-120"/>
              </a:rPr>
              <a:t>2</a:t>
            </a:r>
            <a:endParaRPr lang="en-US" sz="9000" dirty="0"/>
          </a:p>
        </p:txBody>
      </p:sp>
      <p:sp>
        <p:nvSpPr>
          <p:cNvPr id="12" name="Text 10"/>
          <p:cNvSpPr/>
          <p:nvPr/>
        </p:nvSpPr>
        <p:spPr>
          <a:xfrm>
            <a:off x="8246534" y="3768130"/>
            <a:ext cx="2965027" cy="299707"/>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F6F2EA"/>
                </a:solidFill>
                <a:latin typeface="Public Sans" pitchFamily="34" charset="0"/>
                <a:ea typeface="Public Sans" pitchFamily="34" charset="-122"/>
                <a:cs typeface="Public Sans" pitchFamily="34" charset="-120"/>
              </a:rPr>
              <a:t>arms</a:t>
            </a:r>
            <a:endParaRPr lang="en-US" sz="1600" dirty="0"/>
          </a:p>
        </p:txBody>
      </p:sp>
      <p:sp>
        <p:nvSpPr>
          <p:cNvPr id="13" name="Text 11"/>
          <p:cNvSpPr/>
          <p:nvPr/>
        </p:nvSpPr>
        <p:spPr>
          <a:xfrm>
            <a:off x="812800" y="5224859"/>
            <a:ext cx="10883392"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41454C"/>
                </a:solidFill>
                <a:latin typeface="Public Sans" pitchFamily="34" charset="0"/>
                <a:ea typeface="Public Sans" pitchFamily="34" charset="-122"/>
                <a:cs typeface="Public Sans" pitchFamily="34" charset="-120"/>
              </a:rPr>
              <a:t>Walking isn’t evacuating. A two-year-old who toddles across the kitchen won’t follow you through smoke on her own.</a:t>
            </a:r>
            <a:endParaRPr lang="en-US" sz="18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Michigan Licensing Rules for Family and Group Child Care Homes, R 400.1927(3) and R 400.1928(4)</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7191D"/>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NAP TIME</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2EA"/>
                </a:solidFill>
                <a:latin typeface="Oswald" pitchFamily="34" charset="0"/>
                <a:ea typeface="Oswald" pitchFamily="34" charset="-122"/>
                <a:cs typeface="Oswald" pitchFamily="34" charset="-120"/>
              </a:rPr>
              <a:t>THE SMOKE ALARM WON’T WAKE THEM</a:t>
            </a:r>
            <a:endParaRPr lang="en-US" sz="3600" dirty="0"/>
          </a:p>
        </p:txBody>
      </p:sp>
      <p:sp>
        <p:nvSpPr>
          <p:cNvPr id="4" name="Shape 2"/>
          <p:cNvSpPr/>
          <p:nvPr/>
        </p:nvSpPr>
        <p:spPr>
          <a:xfrm>
            <a:off x="812800" y="2407314"/>
            <a:ext cx="5181600" cy="2089150"/>
          </a:xfrm>
          <a:prstGeom prst="roundRect">
            <a:avLst>
              <a:gd name="adj" fmla="val 4863"/>
            </a:avLst>
          </a:prstGeom>
          <a:solidFill>
            <a:srgbClr val="23262C"/>
          </a:solidFill>
          <a:ln/>
        </p:spPr>
      </p:sp>
      <p:sp>
        <p:nvSpPr>
          <p:cNvPr id="5" name="Text 3"/>
          <p:cNvSpPr/>
          <p:nvPr/>
        </p:nvSpPr>
        <p:spPr>
          <a:xfrm>
            <a:off x="1066800" y="2661314"/>
            <a:ext cx="4813808"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2A541"/>
                </a:solidFill>
                <a:latin typeface="Oswald" pitchFamily="34" charset="0"/>
                <a:ea typeface="Oswald" pitchFamily="34" charset="-122"/>
                <a:cs typeface="Oswald" pitchFamily="34" charset="-120"/>
              </a:rPr>
              <a:t>78%</a:t>
            </a:r>
            <a:endParaRPr lang="en-US" sz="8000" dirty="0"/>
          </a:p>
        </p:txBody>
      </p:sp>
      <p:sp>
        <p:nvSpPr>
          <p:cNvPr id="6" name="Text 4"/>
          <p:cNvSpPr/>
          <p:nvPr/>
        </p:nvSpPr>
        <p:spPr>
          <a:xfrm>
            <a:off x="1066800" y="3728114"/>
            <a:ext cx="481380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D8D2C6"/>
                </a:solidFill>
                <a:latin typeface="Public Sans" pitchFamily="34" charset="0"/>
                <a:ea typeface="Public Sans" pitchFamily="34" charset="-122"/>
                <a:cs typeface="Public Sans" pitchFamily="34" charset="-120"/>
              </a:rPr>
              <a:t>of children 5 to 15 slept through a 30-second smoke alarm in their own homes</a:t>
            </a:r>
            <a:endParaRPr lang="en-US" sz="1500" dirty="0"/>
          </a:p>
        </p:txBody>
      </p:sp>
      <p:sp>
        <p:nvSpPr>
          <p:cNvPr id="7" name="Shape 5"/>
          <p:cNvSpPr/>
          <p:nvPr/>
        </p:nvSpPr>
        <p:spPr>
          <a:xfrm>
            <a:off x="6197600" y="2407314"/>
            <a:ext cx="5181600" cy="2089150"/>
          </a:xfrm>
          <a:prstGeom prst="roundRect">
            <a:avLst>
              <a:gd name="adj" fmla="val 4863"/>
            </a:avLst>
          </a:prstGeom>
          <a:solidFill>
            <a:srgbClr val="23262C"/>
          </a:solidFill>
          <a:ln/>
        </p:spPr>
      </p:sp>
      <p:sp>
        <p:nvSpPr>
          <p:cNvPr id="8" name="Text 6"/>
          <p:cNvSpPr/>
          <p:nvPr/>
        </p:nvSpPr>
        <p:spPr>
          <a:xfrm>
            <a:off x="6451600" y="2661314"/>
            <a:ext cx="4813808"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F2A541"/>
                </a:solidFill>
                <a:latin typeface="Oswald" pitchFamily="34" charset="0"/>
                <a:ea typeface="Oswald" pitchFamily="34" charset="-122"/>
                <a:cs typeface="Oswald" pitchFamily="34" charset="-120"/>
              </a:rPr>
              <a:t>87%</a:t>
            </a:r>
            <a:endParaRPr lang="en-US" sz="8000" dirty="0"/>
          </a:p>
        </p:txBody>
      </p:sp>
      <p:sp>
        <p:nvSpPr>
          <p:cNvPr id="9" name="Text 7"/>
          <p:cNvSpPr/>
          <p:nvPr/>
        </p:nvSpPr>
        <p:spPr>
          <a:xfrm>
            <a:off x="6451600" y="3728114"/>
            <a:ext cx="4813808"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D8D2C6"/>
                </a:solidFill>
                <a:latin typeface="Public Sans" pitchFamily="34" charset="0"/>
                <a:ea typeface="Public Sans" pitchFamily="34" charset="-122"/>
                <a:cs typeface="Public Sans" pitchFamily="34" charset="-120"/>
              </a:rPr>
              <a:t>of the 5- to 10-year-olds slept through it</a:t>
            </a:r>
            <a:endParaRPr lang="en-US" sz="1500" dirty="0"/>
          </a:p>
        </p:txBody>
      </p:sp>
      <p:sp>
        <p:nvSpPr>
          <p:cNvPr id="10" name="Text 8"/>
          <p:cNvSpPr/>
          <p:nvPr/>
        </p:nvSpPr>
        <p:spPr>
          <a:xfrm>
            <a:off x="812800" y="5237559"/>
            <a:ext cx="10883392"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D8D2C6"/>
                </a:solidFill>
                <a:latin typeface="Public Sans" pitchFamily="34" charset="0"/>
                <a:ea typeface="Public Sans" pitchFamily="34" charset="-122"/>
                <a:cs typeface="Public Sans" pitchFamily="34" charset="-120"/>
              </a:rPr>
              <a:t>Researchers tested school-age children, not toddlers, and nobody has shown the little ones do better. Plan as if no sleeping child wakes or walks: lights low, shoes off, the slowest moment of your day.</a:t>
            </a:r>
            <a:endParaRPr lang="en-US" sz="17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A39A"/>
                </a:solidFill>
                <a:latin typeface="Public Sans" pitchFamily="34" charset="0"/>
                <a:ea typeface="Public Sans" pitchFamily="34" charset="-122"/>
                <a:cs typeface="Public Sans" pitchFamily="34" charset="-120"/>
              </a:rPr>
              <a:t>Bruck &amp; Thomas, “Community-based research on the effectiveness of the home smoke alarm in waking up children,” Fire and Materials (2011)</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INFANTS</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INFANTS LEAVE IN YOUR ARMS OR ON WHEELS</a:t>
            </a:r>
            <a:endParaRPr lang="en-US" sz="3600" dirty="0"/>
          </a:p>
        </p:txBody>
      </p:sp>
      <p:sp>
        <p:nvSpPr>
          <p:cNvPr id="4" name="Shape 2"/>
          <p:cNvSpPr/>
          <p:nvPr/>
        </p:nvSpPr>
        <p:spPr>
          <a:xfrm>
            <a:off x="815975" y="2596158"/>
            <a:ext cx="3380317" cy="2013744"/>
          </a:xfrm>
          <a:prstGeom prst="roundRect">
            <a:avLst>
              <a:gd name="adj" fmla="val 4888"/>
            </a:avLst>
          </a:prstGeom>
          <a:solidFill>
            <a:srgbClr val="FFFDF9"/>
          </a:solidFill>
          <a:ln w="6350">
            <a:solidFill>
              <a:srgbClr val="DDD5C6"/>
            </a:solidFill>
            <a:prstDash val="solid"/>
          </a:ln>
        </p:spPr>
      </p:sp>
      <p:sp>
        <p:nvSpPr>
          <p:cNvPr id="5" name="Text 3"/>
          <p:cNvSpPr/>
          <p:nvPr/>
        </p:nvSpPr>
        <p:spPr>
          <a:xfrm>
            <a:off x="1071033" y="2851218"/>
            <a:ext cx="2956306" cy="360627"/>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7191D"/>
                </a:solidFill>
                <a:latin typeface="Oswald" pitchFamily="34" charset="0"/>
                <a:ea typeface="Oswald" pitchFamily="34" charset="-122"/>
                <a:cs typeface="Oswald" pitchFamily="34" charset="-120"/>
              </a:rPr>
              <a:t>MEASURE</a:t>
            </a:r>
            <a:endParaRPr lang="en-US" sz="2200" dirty="0"/>
          </a:p>
        </p:txBody>
      </p:sp>
      <p:sp>
        <p:nvSpPr>
          <p:cNvPr id="6" name="Text 4"/>
          <p:cNvSpPr/>
          <p:nvPr/>
        </p:nvSpPr>
        <p:spPr>
          <a:xfrm>
            <a:off x="1071033" y="3288044"/>
            <a:ext cx="2956306"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Count what you can carry down your own stairs, fast, in the dark. Then plan for less.</a:t>
            </a:r>
            <a:endParaRPr lang="en-US" sz="1500" dirty="0"/>
          </a:p>
        </p:txBody>
      </p:sp>
      <p:sp>
        <p:nvSpPr>
          <p:cNvPr id="7" name="Shape 5"/>
          <p:cNvSpPr/>
          <p:nvPr/>
        </p:nvSpPr>
        <p:spPr>
          <a:xfrm>
            <a:off x="4405842" y="2596158"/>
            <a:ext cx="3380317" cy="2013744"/>
          </a:xfrm>
          <a:prstGeom prst="roundRect">
            <a:avLst>
              <a:gd name="adj" fmla="val 4888"/>
            </a:avLst>
          </a:prstGeom>
          <a:solidFill>
            <a:srgbClr val="FFFDF9"/>
          </a:solidFill>
          <a:ln w="6350">
            <a:solidFill>
              <a:srgbClr val="DDD5C6"/>
            </a:solidFill>
            <a:prstDash val="solid"/>
          </a:ln>
        </p:spPr>
      </p:sp>
      <p:sp>
        <p:nvSpPr>
          <p:cNvPr id="8" name="Text 6"/>
          <p:cNvSpPr/>
          <p:nvPr/>
        </p:nvSpPr>
        <p:spPr>
          <a:xfrm>
            <a:off x="4660900" y="2851218"/>
            <a:ext cx="2956306" cy="360627"/>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7191D"/>
                </a:solidFill>
                <a:latin typeface="Oswald" pitchFamily="34" charset="0"/>
                <a:ea typeface="Oswald" pitchFamily="34" charset="-122"/>
                <a:cs typeface="Oswald" pitchFamily="34" charset="-120"/>
              </a:rPr>
              <a:t>EQUIP</a:t>
            </a:r>
            <a:endParaRPr lang="en-US" sz="2200" dirty="0"/>
          </a:p>
        </p:txBody>
      </p:sp>
      <p:sp>
        <p:nvSpPr>
          <p:cNvPr id="9" name="Text 7"/>
          <p:cNvSpPr/>
          <p:nvPr/>
        </p:nvSpPr>
        <p:spPr>
          <a:xfrm>
            <a:off x="4660900" y="3288044"/>
            <a:ext cx="2956306"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An evacuation crib on wheels or an evacuation apron. Measure your doorways before you buy.</a:t>
            </a:r>
            <a:endParaRPr lang="en-US" sz="1500" dirty="0"/>
          </a:p>
        </p:txBody>
      </p:sp>
      <p:sp>
        <p:nvSpPr>
          <p:cNvPr id="10" name="Shape 8"/>
          <p:cNvSpPr/>
          <p:nvPr/>
        </p:nvSpPr>
        <p:spPr>
          <a:xfrm>
            <a:off x="7995709" y="2596158"/>
            <a:ext cx="3380317" cy="2013744"/>
          </a:xfrm>
          <a:prstGeom prst="roundRect">
            <a:avLst>
              <a:gd name="adj" fmla="val 4888"/>
            </a:avLst>
          </a:prstGeom>
          <a:solidFill>
            <a:srgbClr val="FFFDF9"/>
          </a:solidFill>
          <a:ln w="6350">
            <a:solidFill>
              <a:srgbClr val="DDD5C6"/>
            </a:solidFill>
            <a:prstDash val="solid"/>
          </a:ln>
        </p:spPr>
      </p:sp>
      <p:sp>
        <p:nvSpPr>
          <p:cNvPr id="11" name="Text 9"/>
          <p:cNvSpPr/>
          <p:nvPr/>
        </p:nvSpPr>
        <p:spPr>
          <a:xfrm>
            <a:off x="8250767" y="2851218"/>
            <a:ext cx="2956306" cy="360627"/>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7191D"/>
                </a:solidFill>
                <a:latin typeface="Oswald" pitchFamily="34" charset="0"/>
                <a:ea typeface="Oswald" pitchFamily="34" charset="-122"/>
                <a:cs typeface="Oswald" pitchFamily="34" charset="-120"/>
              </a:rPr>
              <a:t>ASSIGN</a:t>
            </a:r>
            <a:endParaRPr lang="en-US" sz="2200" dirty="0"/>
          </a:p>
        </p:txBody>
      </p:sp>
      <p:sp>
        <p:nvSpPr>
          <p:cNvPr id="12" name="Text 10"/>
          <p:cNvSpPr/>
          <p:nvPr/>
        </p:nvSpPr>
        <p:spPr>
          <a:xfrm>
            <a:off x="8250767" y="3288044"/>
            <a:ext cx="2956306"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Every infant has a named adult. Safe-sleep cribs are bare, so there’s nothing to grab but the baby.</a:t>
            </a:r>
            <a:endParaRPr lang="en-US" sz="1500" dirty="0"/>
          </a:p>
        </p:txBody>
      </p:sp>
      <p:sp>
        <p:nvSpPr>
          <p:cNvPr id="13" name="Text 11"/>
          <p:cNvSpPr/>
          <p:nvPr/>
        </p:nvSpPr>
        <p:spPr>
          <a:xfrm>
            <a:off x="812800" y="5539780"/>
            <a:ext cx="10883392" cy="3276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41454C"/>
                </a:solidFill>
                <a:latin typeface="Public Sans" pitchFamily="34" charset="0"/>
                <a:ea typeface="Public Sans" pitchFamily="34" charset="-122"/>
                <a:cs typeface="Public Sans" pitchFamily="34" charset="-120"/>
              </a:rPr>
              <a:t>The crib you already own is not an evacuation tool unless it rolls through your door.</a:t>
            </a:r>
            <a:endParaRPr lang="en-US" sz="17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Michigan Licensing Rules for Family and Group Child Care Homes, R 400.1910(8): no soft objects with a sleeping infant</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CE5D8"/>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THE TODDLER WHO HIDES</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SCARED CHILDREN HIDE</a:t>
            </a:r>
            <a:endParaRPr lang="en-US" sz="3600" dirty="0"/>
          </a:p>
        </p:txBody>
      </p:sp>
      <p:sp>
        <p:nvSpPr>
          <p:cNvPr id="4" name="Text 2"/>
          <p:cNvSpPr/>
          <p:nvPr/>
        </p:nvSpPr>
        <p:spPr>
          <a:xfrm>
            <a:off x="812800" y="1767818"/>
            <a:ext cx="10883392" cy="327620"/>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41454C"/>
                </a:solidFill>
                <a:latin typeface="Public Sans" pitchFamily="34" charset="0"/>
                <a:ea typeface="Public Sans" pitchFamily="34" charset="-122"/>
                <a:cs typeface="Public Sans" pitchFamily="34" charset="-120"/>
              </a:rPr>
              <a:t>Closets and under the bed feel safe to a frightened child. They’re also the last places anyone looks.</a:t>
            </a:r>
            <a:endParaRPr lang="en-US" sz="1700" dirty="0"/>
          </a:p>
        </p:txBody>
      </p:sp>
      <p:sp>
        <p:nvSpPr>
          <p:cNvPr id="5" name="Shape 3"/>
          <p:cNvSpPr/>
          <p:nvPr/>
        </p:nvSpPr>
        <p:spPr>
          <a:xfrm>
            <a:off x="812800" y="3931977"/>
            <a:ext cx="3386667" cy="1910027"/>
          </a:xfrm>
          <a:prstGeom prst="roundRect">
            <a:avLst>
              <a:gd name="adj" fmla="val 5319"/>
            </a:avLst>
          </a:prstGeom>
          <a:solidFill>
            <a:srgbClr val="FFFDF9"/>
          </a:solidFill>
          <a:ln/>
        </p:spPr>
      </p:sp>
      <p:sp>
        <p:nvSpPr>
          <p:cNvPr id="6" name="Text 4"/>
          <p:cNvSpPr/>
          <p:nvPr/>
        </p:nvSpPr>
        <p:spPr>
          <a:xfrm>
            <a:off x="1066800" y="4185977"/>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C2410C"/>
                </a:solidFill>
                <a:latin typeface="Oswald" pitchFamily="34" charset="0"/>
                <a:ea typeface="Oswald" pitchFamily="34" charset="-122"/>
                <a:cs typeface="Oswald" pitchFamily="34" charset="-120"/>
              </a:rPr>
              <a:t>BEFORE</a:t>
            </a:r>
            <a:endParaRPr lang="en-US" sz="2000" dirty="0"/>
          </a:p>
        </p:txBody>
      </p:sp>
      <p:sp>
        <p:nvSpPr>
          <p:cNvPr id="7" name="Text 5"/>
          <p:cNvSpPr/>
          <p:nvPr/>
        </p:nvSpPr>
        <p:spPr>
          <a:xfrm>
            <a:off x="1066800" y="4592377"/>
            <a:ext cx="2965027"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Know each child’s favorite spots. A firefighter visit in full gear teaches kids we’re helpers, not monsters.</a:t>
            </a:r>
            <a:endParaRPr lang="en-US" sz="1400" dirty="0"/>
          </a:p>
        </p:txBody>
      </p:sp>
      <p:sp>
        <p:nvSpPr>
          <p:cNvPr id="8" name="Shape 6"/>
          <p:cNvSpPr/>
          <p:nvPr/>
        </p:nvSpPr>
        <p:spPr>
          <a:xfrm>
            <a:off x="4402667" y="3931977"/>
            <a:ext cx="3386667" cy="1910027"/>
          </a:xfrm>
          <a:prstGeom prst="roundRect">
            <a:avLst>
              <a:gd name="adj" fmla="val 5319"/>
            </a:avLst>
          </a:prstGeom>
          <a:solidFill>
            <a:srgbClr val="FFFDF9"/>
          </a:solidFill>
          <a:ln/>
        </p:spPr>
      </p:sp>
      <p:sp>
        <p:nvSpPr>
          <p:cNvPr id="9" name="Text 7"/>
          <p:cNvSpPr/>
          <p:nvPr/>
        </p:nvSpPr>
        <p:spPr>
          <a:xfrm>
            <a:off x="4656667" y="4185977"/>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C2410C"/>
                </a:solidFill>
                <a:latin typeface="Oswald" pitchFamily="34" charset="0"/>
                <a:ea typeface="Oswald" pitchFamily="34" charset="-122"/>
                <a:cs typeface="Oswald" pitchFamily="34" charset="-120"/>
              </a:rPr>
              <a:t>DURING</a:t>
            </a:r>
            <a:endParaRPr lang="en-US" sz="2000" dirty="0"/>
          </a:p>
        </p:txBody>
      </p:sp>
      <p:sp>
        <p:nvSpPr>
          <p:cNvPr id="10" name="Text 8"/>
          <p:cNvSpPr/>
          <p:nvPr/>
        </p:nvSpPr>
        <p:spPr>
          <a:xfrm>
            <a:off x="4656667" y="4592377"/>
            <a:ext cx="2965027" cy="77212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Check the known spots only if they’re on your way out. The children you have go out first.</a:t>
            </a:r>
            <a:endParaRPr lang="en-US" sz="1400" dirty="0"/>
          </a:p>
        </p:txBody>
      </p:sp>
      <p:sp>
        <p:nvSpPr>
          <p:cNvPr id="11" name="Shape 9"/>
          <p:cNvSpPr/>
          <p:nvPr/>
        </p:nvSpPr>
        <p:spPr>
          <a:xfrm>
            <a:off x="7992534" y="3931977"/>
            <a:ext cx="3386667" cy="1910027"/>
          </a:xfrm>
          <a:prstGeom prst="roundRect">
            <a:avLst>
              <a:gd name="adj" fmla="val 5319"/>
            </a:avLst>
          </a:prstGeom>
          <a:solidFill>
            <a:srgbClr val="FFFDF9"/>
          </a:solidFill>
          <a:ln/>
        </p:spPr>
      </p:sp>
      <p:sp>
        <p:nvSpPr>
          <p:cNvPr id="12" name="Text 10"/>
          <p:cNvSpPr/>
          <p:nvPr/>
        </p:nvSpPr>
        <p:spPr>
          <a:xfrm>
            <a:off x="8246534" y="4185977"/>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C2410C"/>
                </a:solidFill>
                <a:latin typeface="Oswald" pitchFamily="34" charset="0"/>
                <a:ea typeface="Oswald" pitchFamily="34" charset="-122"/>
                <a:cs typeface="Oswald" pitchFamily="34" charset="-120"/>
              </a:rPr>
              <a:t>AFTER</a:t>
            </a:r>
            <a:endParaRPr lang="en-US" sz="2000" dirty="0"/>
          </a:p>
        </p:txBody>
      </p:sp>
      <p:sp>
        <p:nvSpPr>
          <p:cNvPr id="13" name="Text 11"/>
          <p:cNvSpPr/>
          <p:nvPr/>
        </p:nvSpPr>
        <p:spPr>
          <a:xfrm>
            <a:off x="8246534" y="4592377"/>
            <a:ext cx="2965027" cy="102102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Missing at the head count? Tell the first firefighter: name, age, where last seen, where they hide. Then stay out.</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Nationwide Children’s Hospital, Center for Injury Research and Policy, “Fire Safety for Children”</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THE CHILD IN THE BATHROOM</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THE ONE YOU CAN’T SEE WHEN THE ALARM GOES OFF</a:t>
            </a:r>
            <a:endParaRPr lang="en-US" sz="3600" dirty="0"/>
          </a:p>
        </p:txBody>
      </p:sp>
      <p:sp>
        <p:nvSpPr>
          <p:cNvPr id="4" name="Text 2"/>
          <p:cNvSpPr/>
          <p:nvPr/>
        </p:nvSpPr>
        <p:spPr>
          <a:xfrm>
            <a:off x="812800" y="1767818"/>
            <a:ext cx="10883392"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41454C"/>
                </a:solidFill>
                <a:latin typeface="Public Sans" pitchFamily="34" charset="0"/>
                <a:ea typeface="Public Sans" pitchFamily="34" charset="-122"/>
                <a:cs typeface="Public Sans" pitchFamily="34" charset="-120"/>
              </a:rPr>
              <a:t>Michigan requires staff to know where every child is at all times, and requires interior doors that open from outside in an emergency, even when locked.</a:t>
            </a:r>
            <a:endParaRPr lang="en-US" sz="1700" dirty="0"/>
          </a:p>
        </p:txBody>
      </p:sp>
      <p:sp>
        <p:nvSpPr>
          <p:cNvPr id="5" name="Shape 3"/>
          <p:cNvSpPr/>
          <p:nvPr/>
        </p:nvSpPr>
        <p:spPr>
          <a:xfrm>
            <a:off x="815975" y="4424499"/>
            <a:ext cx="3380317" cy="1414330"/>
          </a:xfrm>
          <a:prstGeom prst="roundRect">
            <a:avLst>
              <a:gd name="adj" fmla="val 6959"/>
            </a:avLst>
          </a:prstGeom>
          <a:solidFill>
            <a:srgbClr val="FFFDF9"/>
          </a:solidFill>
          <a:ln w="6350">
            <a:solidFill>
              <a:srgbClr val="DDD5C6"/>
            </a:solidFill>
            <a:prstDash val="solid"/>
          </a:ln>
        </p:spPr>
      </p:sp>
      <p:sp>
        <p:nvSpPr>
          <p:cNvPr id="6" name="Text 4"/>
          <p:cNvSpPr/>
          <p:nvPr/>
        </p:nvSpPr>
        <p:spPr>
          <a:xfrm>
            <a:off x="1071033" y="4679553"/>
            <a:ext cx="295630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PUT IT ON THE ROUTE</a:t>
            </a:r>
            <a:endParaRPr lang="en-US" sz="2000" dirty="0"/>
          </a:p>
        </p:txBody>
      </p:sp>
      <p:sp>
        <p:nvSpPr>
          <p:cNvPr id="7" name="Text 5"/>
          <p:cNvSpPr/>
          <p:nvPr/>
        </p:nvSpPr>
        <p:spPr>
          <a:xfrm>
            <a:off x="1071033" y="5085953"/>
            <a:ext cx="2956306"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The bathroom door is the first one the sweep checks.</a:t>
            </a:r>
            <a:endParaRPr lang="en-US" sz="1400" dirty="0"/>
          </a:p>
        </p:txBody>
      </p:sp>
      <p:sp>
        <p:nvSpPr>
          <p:cNvPr id="8" name="Shape 6"/>
          <p:cNvSpPr/>
          <p:nvPr/>
        </p:nvSpPr>
        <p:spPr>
          <a:xfrm>
            <a:off x="4405842" y="4424499"/>
            <a:ext cx="3380317" cy="1414330"/>
          </a:xfrm>
          <a:prstGeom prst="roundRect">
            <a:avLst>
              <a:gd name="adj" fmla="val 6959"/>
            </a:avLst>
          </a:prstGeom>
          <a:solidFill>
            <a:srgbClr val="FFFDF9"/>
          </a:solidFill>
          <a:ln w="6350">
            <a:solidFill>
              <a:srgbClr val="DDD5C6"/>
            </a:solidFill>
            <a:prstDash val="solid"/>
          </a:ln>
        </p:spPr>
      </p:sp>
      <p:sp>
        <p:nvSpPr>
          <p:cNvPr id="9" name="Text 7"/>
          <p:cNvSpPr/>
          <p:nvPr/>
        </p:nvSpPr>
        <p:spPr>
          <a:xfrm>
            <a:off x="4660900" y="4679553"/>
            <a:ext cx="295630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KEY ON THE FRAME</a:t>
            </a:r>
            <a:endParaRPr lang="en-US" sz="2000" dirty="0"/>
          </a:p>
        </p:txBody>
      </p:sp>
      <p:sp>
        <p:nvSpPr>
          <p:cNvPr id="10" name="Text 8"/>
          <p:cNvSpPr/>
          <p:nvPr/>
        </p:nvSpPr>
        <p:spPr>
          <a:xfrm>
            <a:off x="4660900" y="5085953"/>
            <a:ext cx="2956306"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The little pin key for the lock lives above the door, not in a drawer.</a:t>
            </a:r>
            <a:endParaRPr lang="en-US" sz="1400" dirty="0"/>
          </a:p>
        </p:txBody>
      </p:sp>
      <p:sp>
        <p:nvSpPr>
          <p:cNvPr id="11" name="Shape 9"/>
          <p:cNvSpPr/>
          <p:nvPr/>
        </p:nvSpPr>
        <p:spPr>
          <a:xfrm>
            <a:off x="7995709" y="4424499"/>
            <a:ext cx="3380317" cy="1414330"/>
          </a:xfrm>
          <a:prstGeom prst="roundRect">
            <a:avLst>
              <a:gd name="adj" fmla="val 6959"/>
            </a:avLst>
          </a:prstGeom>
          <a:solidFill>
            <a:srgbClr val="FFFDF9"/>
          </a:solidFill>
          <a:ln w="6350">
            <a:solidFill>
              <a:srgbClr val="DDD5C6"/>
            </a:solidFill>
            <a:prstDash val="solid"/>
          </a:ln>
        </p:spPr>
      </p:sp>
      <p:sp>
        <p:nvSpPr>
          <p:cNvPr id="12" name="Text 10"/>
          <p:cNvSpPr/>
          <p:nvPr/>
        </p:nvSpPr>
        <p:spPr>
          <a:xfrm>
            <a:off x="8250767" y="4679553"/>
            <a:ext cx="2956306"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DRILL IT</a:t>
            </a:r>
            <a:endParaRPr lang="en-US" sz="2000" dirty="0"/>
          </a:p>
        </p:txBody>
      </p:sp>
      <p:sp>
        <p:nvSpPr>
          <p:cNvPr id="13" name="Text 11"/>
          <p:cNvSpPr/>
          <p:nvPr/>
        </p:nvSpPr>
        <p:spPr>
          <a:xfrm>
            <a:off x="8250767" y="5085953"/>
            <a:ext cx="2956306"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Send a child to the bathroom right before your next drill.</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Michigan Licensing Rules for Family and Group Child Care Homes, R 400.1929(4) and R 400.1947(8)</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191D"/>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UPSTAIRS AND BASEMENT PLAY AREAS</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2EA"/>
                </a:solidFill>
                <a:latin typeface="Oswald" pitchFamily="34" charset="0"/>
                <a:ea typeface="Oswald" pitchFamily="34" charset="-122"/>
                <a:cs typeface="Oswald" pitchFamily="34" charset="-120"/>
              </a:rPr>
              <a:t>EVERY FLOOR CHILDREN USE NEEDS TWO WAYS OUT</a:t>
            </a:r>
            <a:endParaRPr lang="en-US" sz="3600" dirty="0"/>
          </a:p>
        </p:txBody>
      </p:sp>
      <p:sp>
        <p:nvSpPr>
          <p:cNvPr id="4" name="Text 2"/>
          <p:cNvSpPr/>
          <p:nvPr/>
        </p:nvSpPr>
        <p:spPr>
          <a:xfrm>
            <a:off x="812800" y="2266355"/>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A541"/>
                </a:solidFill>
                <a:latin typeface="Oswald" pitchFamily="34" charset="0"/>
                <a:ea typeface="Oswald" pitchFamily="34" charset="-122"/>
                <a:cs typeface="Oswald" pitchFamily="34" charset="-120"/>
              </a:rPr>
              <a:t>THE RULE</a:t>
            </a:r>
            <a:endParaRPr lang="en-US" sz="1800" dirty="0"/>
          </a:p>
        </p:txBody>
      </p:sp>
      <p:sp>
        <p:nvSpPr>
          <p:cNvPr id="5" name="Text 3"/>
          <p:cNvSpPr/>
          <p:nvPr/>
        </p:nvSpPr>
        <p:spPr>
          <a:xfrm>
            <a:off x="812800" y="2667664"/>
            <a:ext cx="5284724"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D8D2C6"/>
                </a:solidFill>
                <a:latin typeface="Public Sans" pitchFamily="34" charset="0"/>
                <a:ea typeface="Public Sans" pitchFamily="34" charset="-122"/>
                <a:cs typeface="Public Sans" pitchFamily="34" charset="-120"/>
              </a:rPr>
              <a:t>Two exits, far apart, on every floor children use, and one of them straight out to the ground. A window counts as the second exit only if children and adults can reach it, it’s clearly marked, it opens easily, and everyone fits through it.</a:t>
            </a:r>
            <a:endParaRPr lang="en-US" sz="1400" dirty="0"/>
          </a:p>
        </p:txBody>
      </p:sp>
      <p:sp>
        <p:nvSpPr>
          <p:cNvPr id="6" name="Text 4"/>
          <p:cNvSpPr/>
          <p:nvPr/>
        </p:nvSpPr>
        <p:spPr>
          <a:xfrm>
            <a:off x="6248400" y="2266355"/>
            <a:ext cx="5284724" cy="299707"/>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2A541"/>
                </a:solidFill>
                <a:latin typeface="Oswald" pitchFamily="34" charset="0"/>
                <a:ea typeface="Oswald" pitchFamily="34" charset="-122"/>
                <a:cs typeface="Oswald" pitchFamily="34" charset="-120"/>
              </a:rPr>
              <a:t>BASEMENT ESCAPE WINDOW</a:t>
            </a:r>
            <a:endParaRPr lang="en-US" sz="1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261100" y="2680364"/>
          <a:ext cx="5118100" cy="1929805"/>
        </p:xfrm>
        <a:graphic>
          <a:graphicData uri="http://schemas.openxmlformats.org/drawingml/2006/table">
            <a:tbl>
              <a:tblPr/>
              <a:tblGrid>
                <a:gridCol w="3070860"/>
                <a:gridCol w="2047240"/>
              </a:tblGrid>
              <a:tr h="385961">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Measurement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525458"/>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525458"/>
                      </a:solidFill>
                      <a:prstDash val="solid"/>
                      <a:round/>
                      <a:headEnd type="none" w="med" len="med"/>
                      <a:tailEnd type="none" w="med" len="med"/>
                    </a:lnB>
                    <a:solidFill>
                      <a:srgbClr val="23262C"/>
                    </a:solidFill>
                  </a:tcPr>
                </a:tc>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Requirement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525458"/>
                      </a:solidFill>
                      <a:prstDash val="solid"/>
                      <a:round/>
                      <a:headEnd type="none" w="med" len="med"/>
                      <a:tailEnd type="none" w="med" len="med"/>
                    </a:lnL>
                    <a:lnR w="12700" cap="flat" cmpd="sng" algn="ctr">
                      <a:solidFill>
                        <a:srgbClr val="525458"/>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525458"/>
                      </a:solidFill>
                      <a:prstDash val="solid"/>
                      <a:round/>
                      <a:headEnd type="none" w="med" len="med"/>
                      <a:tailEnd type="none" w="med" len="med"/>
                    </a:lnB>
                    <a:solidFill>
                      <a:srgbClr val="23262C"/>
                    </a:solidFill>
                  </a:tcPr>
                </a:tc>
              </a:tr>
              <a:tr h="385961">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Opening width</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525458"/>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20 inches or more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525458"/>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r>
              <a:tr h="385961">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Opening height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24 inches or more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r>
              <a:tr h="385961">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Open area</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5 square feet or more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r>
              <a:tr h="385961">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Sill above the floor</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c>
                  <a:txBody>
                    <a:bodyPr/>
                    <a:lstStyle/>
                    <a:p>
                      <a:pPr indent="0" marL="0">
                        <a:lnSpc>
                          <a:spcPts val="1960"/>
                        </a:lnSpc>
                        <a:buNone/>
                      </a:pPr>
                      <a:r>
                        <a:rPr lang="en-US" sz="1400" dirty="0">
                          <a:solidFill>
                            <a:srgbClr val="F6F2EA"/>
                          </a:solidFill>
                          <a:latin typeface="Public Sans" pitchFamily="34" charset="0"/>
                          <a:ea typeface="Public Sans" pitchFamily="34" charset="-122"/>
                          <a:cs typeface="Public Sans" pitchFamily="34" charset="-120"/>
                        </a:rPr>
                        <a:t>44 inches or less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494A4D"/>
                      </a:solidFill>
                      <a:prstDash val="solid"/>
                      <a:round/>
                      <a:headEnd type="none" w="med" len="med"/>
                      <a:tailEnd type="none" w="med" len="med"/>
                    </a:lnL>
                    <a:lnR w="12700" cap="flat" cmpd="sng" algn="ctr">
                      <a:solidFill>
                        <a:srgbClr val="494A4D"/>
                      </a:solidFill>
                      <a:prstDash val="solid"/>
                      <a:round/>
                      <a:headEnd type="none" w="med" len="med"/>
                      <a:tailEnd type="none" w="med" len="med"/>
                    </a:lnR>
                    <a:lnT w="12700" cap="flat" cmpd="sng" algn="ctr">
                      <a:solidFill>
                        <a:srgbClr val="494A4D"/>
                      </a:solidFill>
                      <a:prstDash val="solid"/>
                      <a:round/>
                      <a:headEnd type="none" w="med" len="med"/>
                      <a:tailEnd type="none" w="med" len="med"/>
                    </a:lnT>
                    <a:lnB w="12700" cap="flat" cmpd="sng" algn="ctr">
                      <a:solidFill>
                        <a:srgbClr val="494A4D"/>
                      </a:solidFill>
                      <a:prstDash val="solid"/>
                      <a:round/>
                      <a:headEnd type="none" w="med" len="med"/>
                      <a:tailEnd type="none" w="med" len="med"/>
                    </a:lnB>
                  </a:tcPr>
                </a:tc>
              </a:tr>
            </a:tbl>
          </a:graphicData>
        </a:graphic>
      </p:graphicFrame>
      <p:sp>
        <p:nvSpPr>
          <p:cNvPr id="8" name="Text 5"/>
          <p:cNvSpPr/>
          <p:nvPr/>
        </p:nvSpPr>
        <p:spPr>
          <a:xfrm>
            <a:off x="6248400" y="4737168"/>
            <a:ext cx="528472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A39A"/>
                </a:solidFill>
                <a:latin typeface="Public Sans" pitchFamily="34" charset="0"/>
                <a:ea typeface="Public Sans" pitchFamily="34" charset="-122"/>
                <a:cs typeface="Public Sans" pitchFamily="34" charset="-120"/>
              </a:rPr>
              <a:t>For basements approved for child use after Jan. 1, 2006</a:t>
            </a:r>
            <a:endParaRPr lang="en-US" sz="1200" dirty="0"/>
          </a:p>
        </p:txBody>
      </p:sp>
      <p:sp>
        <p:nvSpPr>
          <p:cNvPr id="9" name="Text 6"/>
          <p:cNvSpPr/>
          <p:nvPr/>
        </p:nvSpPr>
        <p:spPr>
          <a:xfrm>
            <a:off x="812800" y="5550564"/>
            <a:ext cx="10883392" cy="316839"/>
          </a:xfrm>
          <a:prstGeom prst="rect">
            <a:avLst/>
          </a:prstGeom>
          <a:noFill/>
          <a:ln/>
        </p:spPr>
        <p:txBody>
          <a:bodyPr wrap="square" lIns="0" tIns="0" rIns="0" bIns="0" rtlCol="0" anchor="t">
            <a:normAutofit/>
          </a:bodyPr>
          <a:lstStyle/>
          <a:p>
            <a:pPr algn="l" indent="0" marL="0">
              <a:lnSpc>
                <a:spcPts val="2295"/>
              </a:lnSpc>
              <a:buNone/>
            </a:pPr>
            <a:r>
              <a:rPr lang="en-US" sz="1700" b="1" dirty="0">
                <a:solidFill>
                  <a:srgbClr val="F2A541"/>
                </a:solidFill>
                <a:latin typeface="Public Sans" pitchFamily="34" charset="0"/>
                <a:ea typeface="Public Sans" pitchFamily="34" charset="-122"/>
                <a:cs typeface="Public Sans" pitchFamily="34" charset="-120"/>
              </a:rPr>
              <a:t>The real test: can you open it with one hand while holding a toddler, and who is outside to take her?</a:t>
            </a:r>
            <a:endParaRPr lang="en-US" sz="1700" dirty="0"/>
          </a:p>
        </p:txBody>
      </p:sp>
      <p:sp>
        <p:nvSpPr>
          <p:cNvPr id="10" name="Text 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A39A"/>
                </a:solidFill>
                <a:latin typeface="Public Sans" pitchFamily="34" charset="0"/>
                <a:ea typeface="Public Sans" pitchFamily="34" charset="-122"/>
                <a:cs typeface="Public Sans" pitchFamily="34" charset="-120"/>
              </a:rPr>
              <a:t>Michigan Licensing Rules for Family and Group Child Care Homes, R 400.1947(1)–(3) and (12)</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7191D"/>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C2410C"/>
          </a:solidFill>
          <a:ln/>
        </p:spPr>
      </p:sp>
      <p:sp>
        <p:nvSpPr>
          <p:cNvPr id="3" name="Text 1"/>
          <p:cNvSpPr/>
          <p:nvPr/>
        </p:nvSpPr>
        <p:spPr>
          <a:xfrm>
            <a:off x="812800" y="1723368"/>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PART 2 · THE PLAN</a:t>
            </a:r>
            <a:endParaRPr lang="en-US" sz="1400" dirty="0"/>
          </a:p>
        </p:txBody>
      </p:sp>
      <p:sp>
        <p:nvSpPr>
          <p:cNvPr id="4" name="Text 2"/>
          <p:cNvSpPr/>
          <p:nvPr>
            <p:ph type="title"/>
          </p:nvPr>
        </p:nvSpPr>
        <p:spPr>
          <a:xfrm>
            <a:off x="812800" y="2277070"/>
            <a:ext cx="10883392" cy="1892300"/>
          </a:xfrm>
          <a:prstGeom prst="rect">
            <a:avLst/>
          </a:prstGeom>
          <a:noFill/>
          <a:ln/>
        </p:spPr>
        <p:txBody>
          <a:bodyPr wrap="square" lIns="0" tIns="0" rIns="0" bIns="0" rtlCol="0" anchor="t">
            <a:normAutofit/>
          </a:bodyPr>
          <a:lstStyle/>
          <a:p>
            <a:pPr algn="l" indent="0" marL="0">
              <a:lnSpc>
                <a:spcPts val="7350"/>
              </a:lnSpc>
              <a:buNone/>
            </a:pPr>
            <a:r>
              <a:rPr lang="en-US" sz="7000" b="1" i="0" dirty="0">
                <a:solidFill>
                  <a:srgbClr val="F6F2EA"/>
                </a:solidFill>
                <a:latin typeface="Oswald" pitchFamily="34" charset="0"/>
                <a:ea typeface="Oswald" pitchFamily="34" charset="-122"/>
                <a:cs typeface="Oswald" pitchFamily="34" charset="-120"/>
              </a:rPr>
              <a:t>A PLAN YOU’VE NEVER RUN IS A GUESS.</a:t>
            </a:r>
            <a:endParaRPr lang="en-US" sz="7000" dirty="0"/>
          </a:p>
        </p:txBody>
      </p:sp>
      <p:sp>
        <p:nvSpPr>
          <p:cNvPr id="5" name="Text 3"/>
          <p:cNvSpPr/>
          <p:nvPr/>
        </p:nvSpPr>
        <p:spPr>
          <a:xfrm>
            <a:off x="812800" y="4448770"/>
            <a:ext cx="10883392"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D8D2C6"/>
                </a:solidFill>
                <a:latin typeface="Public Sans" pitchFamily="34" charset="0"/>
                <a:ea typeface="Public Sans" pitchFamily="34" charset="-122"/>
                <a:cs typeface="Public Sans" pitchFamily="34" charset="-120"/>
              </a:rPr>
              <a:t>Two ways out. One meeting place. Who carries whom. The sheet and the phone. The count, then the call. And a drill that proves it.</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TWO WAYS OUT</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TWO WAYS OUT OF EVERY ROOM CHILDREN USE</a:t>
            </a:r>
            <a:endParaRPr lang="en-US" sz="3600" dirty="0"/>
          </a:p>
        </p:txBody>
      </p:sp>
      <p:sp>
        <p:nvSpPr>
          <p:cNvPr id="4" name="Text 2"/>
          <p:cNvSpPr/>
          <p:nvPr/>
        </p:nvSpPr>
        <p:spPr>
          <a:xfrm>
            <a:off x="812800" y="1920218"/>
            <a:ext cx="418592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C2410C"/>
                </a:solidFill>
                <a:latin typeface="Oswald" pitchFamily="34" charset="0"/>
                <a:ea typeface="Oswald" pitchFamily="34" charset="-122"/>
                <a:cs typeface="Oswald" pitchFamily="34" charset="-120"/>
              </a:rPr>
              <a:t>WAY 1 · SOLID ORANGE</a:t>
            </a:r>
            <a:endParaRPr lang="en-US" sz="2000" dirty="0"/>
          </a:p>
        </p:txBody>
      </p:sp>
      <p:sp>
        <p:nvSpPr>
          <p:cNvPr id="5" name="Text 3"/>
          <p:cNvSpPr/>
          <p:nvPr/>
        </p:nvSpPr>
        <p:spPr>
          <a:xfrm>
            <a:off x="812800" y="2275818"/>
            <a:ext cx="4185920"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The door you use every day.</a:t>
            </a:r>
            <a:endParaRPr lang="en-US" sz="1400" dirty="0"/>
          </a:p>
        </p:txBody>
      </p:sp>
      <p:sp>
        <p:nvSpPr>
          <p:cNvPr id="6" name="Text 4"/>
          <p:cNvSpPr/>
          <p:nvPr/>
        </p:nvSpPr>
        <p:spPr>
          <a:xfrm>
            <a:off x="812800" y="2702520"/>
            <a:ext cx="418592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D80"/>
                </a:solidFill>
                <a:latin typeface="Oswald" pitchFamily="34" charset="0"/>
                <a:ea typeface="Oswald" pitchFamily="34" charset="-122"/>
                <a:cs typeface="Oswald" pitchFamily="34" charset="-120"/>
              </a:rPr>
              <a:t>WAY 2 · DASHED BLUE</a:t>
            </a:r>
            <a:endParaRPr lang="en-US" sz="2000" dirty="0"/>
          </a:p>
        </p:txBody>
      </p:sp>
      <p:sp>
        <p:nvSpPr>
          <p:cNvPr id="7" name="Text 5"/>
          <p:cNvSpPr/>
          <p:nvPr/>
        </p:nvSpPr>
        <p:spPr>
          <a:xfrm>
            <a:off x="812800" y="3058120"/>
            <a:ext cx="4216400"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A different door, or a window that meets the rule.</a:t>
            </a:r>
            <a:endParaRPr lang="en-US" sz="1400" dirty="0"/>
          </a:p>
        </p:txBody>
      </p:sp>
      <p:sp>
        <p:nvSpPr>
          <p:cNvPr id="8" name="Text 6"/>
          <p:cNvSpPr/>
          <p:nvPr/>
        </p:nvSpPr>
        <p:spPr>
          <a:xfrm>
            <a:off x="812800" y="3484829"/>
            <a:ext cx="4185920" cy="8255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17191D"/>
                </a:solidFill>
                <a:latin typeface="Public Sans" pitchFamily="34" charset="0"/>
                <a:ea typeface="Public Sans" pitchFamily="34" charset="-122"/>
                <a:cs typeface="Public Sans" pitchFamily="34" charset="-120"/>
              </a:rPr>
              <a:t>When smoke is in Way 1, you take Way 2 without stopping to decide. That only happens if you’ve practiced it.</a:t>
            </a:r>
            <a:endParaRPr lang="en-US" sz="1500" dirty="0"/>
          </a:p>
        </p:txBody>
      </p:sp>
      <p:pic>
        <p:nvPicPr>
          <p:cNvPr id="9" name="Image 0" descr="Sample floor plan of a one-story home daycare: nap room, play room, kitchen, bath and hall. Solid orange arrows mark the everyday doors out (back door from the kitchen, front door from the hall). Dashed blue arrows mark second ways out through windows in the nap room, play room and kitchen. A meeting place sits outside, away from the house.">    </p:cNvPr>
          <p:cNvPicPr>
            <a:picLocks noChangeAspect="1"/>
          </p:cNvPicPr>
          <p:nvPr/>
        </p:nvPicPr>
        <p:blipFill>
          <a:blip r:embed="rId1"/>
          <a:srcRect l="0" r="0" t="0" b="0"/>
          <a:stretch/>
        </p:blipFill>
        <p:spPr>
          <a:xfrm>
            <a:off x="5029200" y="1920218"/>
            <a:ext cx="6350000" cy="3429000"/>
          </a:xfrm>
          <a:prstGeom prst="rect">
            <a:avLst/>
          </a:prstGeom>
        </p:spPr>
      </p:pic>
      <p:sp>
        <p:nvSpPr>
          <p:cNvPr id="10" name="Text 7"/>
          <p:cNvSpPr/>
          <p:nvPr/>
        </p:nvSpPr>
        <p:spPr>
          <a:xfrm>
            <a:off x="5765800" y="2618718"/>
            <a:ext cx="1320800" cy="274307"/>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7191D"/>
                </a:solidFill>
                <a:latin typeface="Public Sans" pitchFamily="34" charset="0"/>
                <a:ea typeface="Public Sans" pitchFamily="34" charset="-122"/>
                <a:cs typeface="Public Sans" pitchFamily="34" charset="-120"/>
              </a:rPr>
              <a:t>Nap room</a:t>
            </a:r>
            <a:endParaRPr lang="en-US" sz="1400" dirty="0"/>
          </a:p>
        </p:txBody>
      </p:sp>
      <p:sp>
        <p:nvSpPr>
          <p:cNvPr id="11" name="Text 8"/>
          <p:cNvSpPr/>
          <p:nvPr/>
        </p:nvSpPr>
        <p:spPr>
          <a:xfrm>
            <a:off x="7797800" y="2872718"/>
            <a:ext cx="1320800" cy="274307"/>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7191D"/>
                </a:solidFill>
                <a:latin typeface="Public Sans" pitchFamily="34" charset="0"/>
                <a:ea typeface="Public Sans" pitchFamily="34" charset="-122"/>
                <a:cs typeface="Public Sans" pitchFamily="34" charset="-120"/>
              </a:rPr>
              <a:t>Play room</a:t>
            </a:r>
            <a:endParaRPr lang="en-US" sz="1400" dirty="0"/>
          </a:p>
        </p:txBody>
      </p:sp>
      <p:sp>
        <p:nvSpPr>
          <p:cNvPr id="12" name="Text 9"/>
          <p:cNvSpPr/>
          <p:nvPr/>
        </p:nvSpPr>
        <p:spPr>
          <a:xfrm>
            <a:off x="5956300" y="3761718"/>
            <a:ext cx="1320800" cy="274307"/>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7191D"/>
                </a:solidFill>
                <a:latin typeface="Public Sans" pitchFamily="34" charset="0"/>
                <a:ea typeface="Public Sans" pitchFamily="34" charset="-122"/>
                <a:cs typeface="Public Sans" pitchFamily="34" charset="-120"/>
              </a:rPr>
              <a:t>Kitchen</a:t>
            </a:r>
            <a:endParaRPr lang="en-US" sz="1400" dirty="0"/>
          </a:p>
        </p:txBody>
      </p:sp>
      <p:sp>
        <p:nvSpPr>
          <p:cNvPr id="13" name="Text 10"/>
          <p:cNvSpPr/>
          <p:nvPr/>
        </p:nvSpPr>
        <p:spPr>
          <a:xfrm>
            <a:off x="7480300" y="4015718"/>
            <a:ext cx="812800" cy="274307"/>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7191D"/>
                </a:solidFill>
                <a:latin typeface="Public Sans" pitchFamily="34" charset="0"/>
                <a:ea typeface="Public Sans" pitchFamily="34" charset="-122"/>
                <a:cs typeface="Public Sans" pitchFamily="34" charset="-120"/>
              </a:rPr>
              <a:t>Bath</a:t>
            </a:r>
            <a:endParaRPr lang="en-US" sz="1400" dirty="0"/>
          </a:p>
        </p:txBody>
      </p:sp>
      <p:sp>
        <p:nvSpPr>
          <p:cNvPr id="14" name="Text 11"/>
          <p:cNvSpPr/>
          <p:nvPr/>
        </p:nvSpPr>
        <p:spPr>
          <a:xfrm>
            <a:off x="8369300" y="3761718"/>
            <a:ext cx="1066800" cy="274307"/>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17191D"/>
                </a:solidFill>
                <a:latin typeface="Public Sans" pitchFamily="34" charset="0"/>
                <a:ea typeface="Public Sans" pitchFamily="34" charset="-122"/>
                <a:cs typeface="Public Sans" pitchFamily="34" charset="-120"/>
              </a:rPr>
              <a:t>Hall</a:t>
            </a:r>
            <a:endParaRPr lang="en-US" sz="1400" dirty="0"/>
          </a:p>
        </p:txBody>
      </p:sp>
      <p:sp>
        <p:nvSpPr>
          <p:cNvPr id="15" name="Text 12"/>
          <p:cNvSpPr/>
          <p:nvPr/>
        </p:nvSpPr>
        <p:spPr>
          <a:xfrm>
            <a:off x="10020300" y="4688818"/>
            <a:ext cx="1320800" cy="208227"/>
          </a:xfrm>
          <a:prstGeom prst="rect">
            <a:avLst/>
          </a:prstGeom>
          <a:noFill/>
          <a:ln/>
        </p:spPr>
        <p:txBody>
          <a:bodyPr wrap="square" lIns="0" tIns="0" rIns="0" bIns="0" rtlCol="0" anchor="t">
            <a:normAutofit/>
          </a:bodyPr>
          <a:lstStyle/>
          <a:p>
            <a:pPr algn="ctr" indent="0" marL="0">
              <a:lnSpc>
                <a:spcPts val="1440"/>
              </a:lnSpc>
              <a:buNone/>
            </a:pPr>
            <a:r>
              <a:rPr lang="en-US" sz="1200" b="1" dirty="0">
                <a:solidFill>
                  <a:srgbClr val="C2410C"/>
                </a:solidFill>
                <a:latin typeface="Public Sans" pitchFamily="34" charset="0"/>
                <a:ea typeface="Public Sans" pitchFamily="34" charset="-122"/>
                <a:cs typeface="Public Sans" pitchFamily="34" charset="-120"/>
              </a:rPr>
              <a:t>Meeting place</a:t>
            </a:r>
            <a:endParaRPr lang="en-US" sz="1200" dirty="0"/>
          </a:p>
        </p:txBody>
      </p:sp>
      <p:sp>
        <p:nvSpPr>
          <p:cNvPr id="16" name="Text 1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NFPA, “Plan Two Ways Out” escape planning guidance; Michigan Licensing Rules for Family and Group Child Care Homes, R 400.1947</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CE5D8"/>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THE MEETING PLACE</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ONE MEETING PLACE. EVERYONE KNOWS IT.</a:t>
            </a:r>
            <a:endParaRPr lang="en-US" sz="3600" dirty="0"/>
          </a:p>
        </p:txBody>
      </p:sp>
      <p:sp>
        <p:nvSpPr>
          <p:cNvPr id="4" name="Shape 2"/>
          <p:cNvSpPr/>
          <p:nvPr/>
        </p:nvSpPr>
        <p:spPr>
          <a:xfrm>
            <a:off x="812800" y="3175068"/>
            <a:ext cx="3386667" cy="2666934"/>
          </a:xfrm>
          <a:prstGeom prst="roundRect">
            <a:avLst>
              <a:gd name="adj" fmla="val 3810"/>
            </a:avLst>
          </a:prstGeom>
          <a:solidFill>
            <a:srgbClr val="FFFDF9"/>
          </a:solidFill>
          <a:ln/>
        </p:spPr>
      </p:sp>
      <p:pic>
        <p:nvPicPr>
          <p:cNvPr id="5" name="Image 0" descr="Home">    </p:cNvPr>
          <p:cNvPicPr>
            <a:picLocks noChangeAspect="1"/>
          </p:cNvPicPr>
          <p:nvPr/>
        </p:nvPicPr>
        <p:blipFill>
          <a:blip r:embed="rId1"/>
          <a:srcRect l="0" r="0" t="0" b="0"/>
          <a:stretch/>
        </p:blipFill>
        <p:spPr>
          <a:xfrm>
            <a:off x="1066800" y="3429068"/>
            <a:ext cx="406400" cy="406400"/>
          </a:xfrm>
          <a:prstGeom prst="rect">
            <a:avLst/>
          </a:prstGeom>
        </p:spPr>
      </p:pic>
      <p:sp>
        <p:nvSpPr>
          <p:cNvPr id="6" name="Text 3"/>
          <p:cNvSpPr/>
          <p:nvPr/>
        </p:nvSpPr>
        <p:spPr>
          <a:xfrm>
            <a:off x="1066800" y="3937068"/>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FIXED, AND FAR ENOUGH</a:t>
            </a:r>
            <a:endParaRPr lang="en-US" sz="2000" dirty="0"/>
          </a:p>
        </p:txBody>
      </p:sp>
      <p:sp>
        <p:nvSpPr>
          <p:cNvPr id="7" name="Text 4"/>
          <p:cNvSpPr/>
          <p:nvPr/>
        </p:nvSpPr>
        <p:spPr>
          <a:xfrm>
            <a:off x="1066800" y="4343468"/>
            <a:ext cx="2965027" cy="126993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Something that doesn’t move: a tree, a light pole, a mailbox, a safe distance from the house. Not the driveway. That’s where the fire engine needs to be.</a:t>
            </a:r>
            <a:endParaRPr lang="en-US" sz="1400" dirty="0"/>
          </a:p>
        </p:txBody>
      </p:sp>
      <p:sp>
        <p:nvSpPr>
          <p:cNvPr id="8" name="Shape 5"/>
          <p:cNvSpPr/>
          <p:nvPr/>
        </p:nvSpPr>
        <p:spPr>
          <a:xfrm>
            <a:off x="4402667" y="3175068"/>
            <a:ext cx="3386667" cy="2666934"/>
          </a:xfrm>
          <a:prstGeom prst="roundRect">
            <a:avLst>
              <a:gd name="adj" fmla="val 3810"/>
            </a:avLst>
          </a:prstGeom>
          <a:solidFill>
            <a:srgbClr val="FFFDF9"/>
          </a:solidFill>
          <a:ln/>
        </p:spPr>
      </p:sp>
      <p:pic>
        <p:nvPicPr>
          <p:cNvPr id="9" name="Image 1" descr="Cloud">    </p:cNvPr>
          <p:cNvPicPr>
            <a:picLocks noChangeAspect="1"/>
          </p:cNvPicPr>
          <p:nvPr/>
        </p:nvPicPr>
        <p:blipFill>
          <a:blip r:embed="rId2"/>
          <a:srcRect l="0" r="0" t="0" b="0"/>
          <a:stretch/>
        </p:blipFill>
        <p:spPr>
          <a:xfrm>
            <a:off x="4656667" y="3429068"/>
            <a:ext cx="406400" cy="406400"/>
          </a:xfrm>
          <a:prstGeom prst="rect">
            <a:avLst/>
          </a:prstGeom>
        </p:spPr>
      </p:pic>
      <p:sp>
        <p:nvSpPr>
          <p:cNvPr id="10" name="Text 6"/>
          <p:cNvSpPr/>
          <p:nvPr/>
        </p:nvSpPr>
        <p:spPr>
          <a:xfrm>
            <a:off x="4656667" y="3937068"/>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WARM IN FEBRUARY</a:t>
            </a:r>
            <a:endParaRPr lang="en-US" sz="2000" dirty="0"/>
          </a:p>
        </p:txBody>
      </p:sp>
      <p:sp>
        <p:nvSpPr>
          <p:cNvPr id="11" name="Text 7"/>
          <p:cNvSpPr/>
          <p:nvPr/>
        </p:nvSpPr>
        <p:spPr>
          <a:xfrm>
            <a:off x="4656667" y="4343468"/>
            <a:ext cx="2965027" cy="102102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A napping child in socks can’t wait in a snowbank. Ask a neighbor now if their house can be your relocation site.</a:t>
            </a:r>
            <a:endParaRPr lang="en-US" sz="1400" dirty="0"/>
          </a:p>
        </p:txBody>
      </p:sp>
      <p:sp>
        <p:nvSpPr>
          <p:cNvPr id="12" name="Shape 8"/>
          <p:cNvSpPr/>
          <p:nvPr/>
        </p:nvSpPr>
        <p:spPr>
          <a:xfrm>
            <a:off x="7992534" y="3175068"/>
            <a:ext cx="3386667" cy="2666934"/>
          </a:xfrm>
          <a:prstGeom prst="roundRect">
            <a:avLst>
              <a:gd name="adj" fmla="val 3810"/>
            </a:avLst>
          </a:prstGeom>
          <a:solidFill>
            <a:srgbClr val="FFFDF9"/>
          </a:solidFill>
          <a:ln/>
        </p:spPr>
      </p:sp>
      <p:pic>
        <p:nvPicPr>
          <p:cNvPr id="13" name="Image 2" descr="Users">    </p:cNvPr>
          <p:cNvPicPr>
            <a:picLocks noChangeAspect="1"/>
          </p:cNvPicPr>
          <p:nvPr/>
        </p:nvPicPr>
        <p:blipFill>
          <a:blip r:embed="rId3"/>
          <a:srcRect l="0" r="0" t="0" b="0"/>
          <a:stretch/>
        </p:blipFill>
        <p:spPr>
          <a:xfrm>
            <a:off x="8246534" y="3429068"/>
            <a:ext cx="406400" cy="406400"/>
          </a:xfrm>
          <a:prstGeom prst="rect">
            <a:avLst/>
          </a:prstGeom>
        </p:spPr>
      </p:pic>
      <p:sp>
        <p:nvSpPr>
          <p:cNvPr id="14" name="Text 9"/>
          <p:cNvSpPr/>
          <p:nvPr/>
        </p:nvSpPr>
        <p:spPr>
          <a:xfrm>
            <a:off x="8246534" y="3937068"/>
            <a:ext cx="29650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7191D"/>
                </a:solidFill>
                <a:latin typeface="Oswald" pitchFamily="34" charset="0"/>
                <a:ea typeface="Oswald" pitchFamily="34" charset="-122"/>
                <a:cs typeface="Oswald" pitchFamily="34" charset="-120"/>
              </a:rPr>
              <a:t>PARENTS KNOW IT</a:t>
            </a:r>
            <a:endParaRPr lang="en-US" sz="2000" dirty="0"/>
          </a:p>
        </p:txBody>
      </p:sp>
      <p:sp>
        <p:nvSpPr>
          <p:cNvPr id="15" name="Text 10"/>
          <p:cNvSpPr/>
          <p:nvPr/>
        </p:nvSpPr>
        <p:spPr>
          <a:xfrm>
            <a:off x="8246534" y="4343468"/>
            <a:ext cx="2965027" cy="102102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Your plan has to say how you’ll reach parents and reunite families. Tell them where you’ll be before they need to know.</a:t>
            </a:r>
            <a:endParaRPr lang="en-US" sz="1400" dirty="0"/>
          </a:p>
        </p:txBody>
      </p:sp>
      <p:sp>
        <p:nvSpPr>
          <p:cNvPr id="16" name="Text 1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NFPA home escape planning guidance; Michigan Licensing Rules for Family and Group Child Care Homes, R 400.1939(2)(b) and (e)</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WHO CARRIES WHOM</a:t>
            </a:r>
            <a:endParaRPr lang="en-US" sz="1400" dirty="0"/>
          </a:p>
        </p:txBody>
      </p:sp>
      <p:sp>
        <p:nvSpPr>
          <p:cNvPr id="3" name="Text 1"/>
          <p:cNvSpPr/>
          <p:nvPr>
            <p:ph type="title"/>
          </p:nvPr>
        </p:nvSpPr>
        <p:spPr>
          <a:xfrm>
            <a:off x="812800" y="1163309"/>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EVERY CHILD HAS A NAME NEXT TO IT</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2409428"/>
          <a:ext cx="10553700" cy="2041657"/>
        </p:xfrm>
        <a:graphic>
          <a:graphicData uri="http://schemas.openxmlformats.org/drawingml/2006/table">
            <a:tbl>
              <a:tblPr/>
              <a:tblGrid>
                <a:gridCol w="1899666"/>
                <a:gridCol w="3588258"/>
                <a:gridCol w="2110740"/>
                <a:gridCol w="2955036"/>
              </a:tblGrid>
              <a:tr h="385961">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Who</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Takes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16181B"/>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Route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16181B"/>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At the meeting place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16181B"/>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r>
              <a:tr h="634868">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Provider</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Infants, in the evacuation crib; walkers follow</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Front door; nap room window if blocked</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Counts against the sheet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r>
              <a:tr h="634868">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Assistant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ECE5D8"/>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Toddlers; checks the bathroom on the way</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ECE5D8"/>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Back door</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ECE5D8"/>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Calls 9-1-1</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ECE5D8"/>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Alone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Everyone, together, in one trip</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Nearest safe way</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Counts, then calls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r>
            </a:tbl>
          </a:graphicData>
        </a:graphic>
      </p:graphicFrame>
      <p:sp>
        <p:nvSpPr>
          <p:cNvPr id="5" name="Text 2"/>
          <p:cNvSpPr/>
          <p:nvPr/>
        </p:nvSpPr>
        <p:spPr>
          <a:xfrm>
            <a:off x="812800" y="5181600"/>
            <a:ext cx="10883392" cy="685800"/>
          </a:xfrm>
          <a:prstGeom prst="rect">
            <a:avLst/>
          </a:prstGeom>
          <a:noFill/>
          <a:ln/>
        </p:spPr>
        <p:txBody>
          <a:bodyPr wrap="square" lIns="0" tIns="0" rIns="0" bIns="0" rtlCol="0" anchor="t">
            <a:normAutofit/>
          </a:bodyPr>
          <a:lstStyle/>
          <a:p>
            <a:pPr algn="l" indent="0" marL="0">
              <a:lnSpc>
                <a:spcPts val="2600"/>
              </a:lnSpc>
              <a:buNone/>
            </a:pPr>
            <a:r>
              <a:rPr lang="en-US" sz="2000" b="1" dirty="0">
                <a:solidFill>
                  <a:srgbClr val="C2410C"/>
                </a:solidFill>
                <a:latin typeface="Public Sans" pitchFamily="34" charset="0"/>
                <a:ea typeface="Public Sans" pitchFamily="34" charset="-122"/>
                <a:cs typeface="Public Sans" pitchFamily="34" charset="-120"/>
              </a:rPr>
              <a:t>If your plan needs two trips, it isn’t a plan yet. Fix it with equipment, staffing, or where the youngest nap.</a:t>
            </a:r>
            <a:endParaRPr lang="en-US" sz="2000" dirty="0"/>
          </a:p>
        </p:txBody>
      </p:sp>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Sample assignments for a two-adult home. Write yours on the take-home worksheet.</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7191D"/>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ON THE WAY OUT</a:t>
            </a:r>
            <a:endParaRPr lang="en-US" sz="1400" dirty="0"/>
          </a:p>
        </p:txBody>
      </p:sp>
      <p:sp>
        <p:nvSpPr>
          <p:cNvPr id="3" name="Text 1"/>
          <p:cNvSpPr/>
          <p:nvPr>
            <p:ph type="title"/>
          </p:nvPr>
        </p:nvSpPr>
        <p:spPr>
          <a:xfrm>
            <a:off x="812800" y="1163309"/>
            <a:ext cx="11379200"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2EA"/>
                </a:solidFill>
                <a:latin typeface="Oswald" pitchFamily="34" charset="0"/>
                <a:ea typeface="Oswald" pitchFamily="34" charset="-122"/>
                <a:cs typeface="Oswald" pitchFamily="34" charset="-120"/>
              </a:rPr>
              <a:t>TWO THINGS LEAVE WITH YOU: THE SHEET AND THE PHONE</a:t>
            </a:r>
            <a:endParaRPr lang="en-US" sz="3600" dirty="0"/>
          </a:p>
        </p:txBody>
      </p:sp>
      <p:sp>
        <p:nvSpPr>
          <p:cNvPr id="4" name="Shape 2"/>
          <p:cNvSpPr/>
          <p:nvPr/>
        </p:nvSpPr>
        <p:spPr>
          <a:xfrm>
            <a:off x="812800" y="2502570"/>
            <a:ext cx="5181600" cy="1920214"/>
          </a:xfrm>
          <a:prstGeom prst="roundRect">
            <a:avLst>
              <a:gd name="adj" fmla="val 5291"/>
            </a:avLst>
          </a:prstGeom>
          <a:solidFill>
            <a:srgbClr val="23262C"/>
          </a:solidFill>
          <a:ln/>
        </p:spPr>
      </p:sp>
      <p:pic>
        <p:nvPicPr>
          <p:cNvPr id="5" name="Image 0" descr="Book">    </p:cNvPr>
          <p:cNvPicPr>
            <a:picLocks noChangeAspect="1"/>
          </p:cNvPicPr>
          <p:nvPr/>
        </p:nvPicPr>
        <p:blipFill>
          <a:blip r:embed="rId1"/>
          <a:srcRect l="0" r="0" t="0" b="0"/>
          <a:stretch/>
        </p:blipFill>
        <p:spPr>
          <a:xfrm>
            <a:off x="1066800" y="2756570"/>
            <a:ext cx="406400" cy="406400"/>
          </a:xfrm>
          <a:prstGeom prst="rect">
            <a:avLst/>
          </a:prstGeom>
        </p:spPr>
      </p:pic>
      <p:sp>
        <p:nvSpPr>
          <p:cNvPr id="6" name="Text 3"/>
          <p:cNvSpPr/>
          <p:nvPr/>
        </p:nvSpPr>
        <p:spPr>
          <a:xfrm>
            <a:off x="1066800" y="3264570"/>
            <a:ext cx="4813808"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6F2EA"/>
                </a:solidFill>
                <a:latin typeface="Oswald" pitchFamily="34" charset="0"/>
                <a:ea typeface="Oswald" pitchFamily="34" charset="-122"/>
                <a:cs typeface="Oswald" pitchFamily="34" charset="-120"/>
              </a:rPr>
              <a:t>THE ATTENDANCE SHEET</a:t>
            </a:r>
            <a:endParaRPr lang="en-US" sz="2000" dirty="0"/>
          </a:p>
        </p:txBody>
      </p:sp>
      <p:sp>
        <p:nvSpPr>
          <p:cNvPr id="7" name="Text 4"/>
          <p:cNvSpPr/>
          <p:nvPr/>
        </p:nvSpPr>
        <p:spPr>
          <a:xfrm>
            <a:off x="1066800" y="3670970"/>
            <a:ext cx="4813808"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Every child’s name and arrival time. It’s how you’ll know who’s out. Michigan already requires you to keep it.</a:t>
            </a:r>
            <a:endParaRPr lang="en-US" sz="1400" dirty="0"/>
          </a:p>
        </p:txBody>
      </p:sp>
      <p:sp>
        <p:nvSpPr>
          <p:cNvPr id="8" name="Shape 5"/>
          <p:cNvSpPr/>
          <p:nvPr/>
        </p:nvSpPr>
        <p:spPr>
          <a:xfrm>
            <a:off x="6197600" y="2502570"/>
            <a:ext cx="5181600" cy="1920214"/>
          </a:xfrm>
          <a:prstGeom prst="roundRect">
            <a:avLst>
              <a:gd name="adj" fmla="val 5291"/>
            </a:avLst>
          </a:prstGeom>
          <a:solidFill>
            <a:srgbClr val="23262C"/>
          </a:solidFill>
          <a:ln/>
        </p:spPr>
      </p:sp>
      <p:pic>
        <p:nvPicPr>
          <p:cNvPr id="9" name="Image 1" descr="Chat">    </p:cNvPr>
          <p:cNvPicPr>
            <a:picLocks noChangeAspect="1"/>
          </p:cNvPicPr>
          <p:nvPr/>
        </p:nvPicPr>
        <p:blipFill>
          <a:blip r:embed="rId2"/>
          <a:srcRect l="0" r="0" t="0" b="0"/>
          <a:stretch/>
        </p:blipFill>
        <p:spPr>
          <a:xfrm>
            <a:off x="6451600" y="2756570"/>
            <a:ext cx="406400" cy="406400"/>
          </a:xfrm>
          <a:prstGeom prst="rect">
            <a:avLst/>
          </a:prstGeom>
        </p:spPr>
      </p:pic>
      <p:sp>
        <p:nvSpPr>
          <p:cNvPr id="10" name="Text 6"/>
          <p:cNvSpPr/>
          <p:nvPr/>
        </p:nvSpPr>
        <p:spPr>
          <a:xfrm>
            <a:off x="6451600" y="3264570"/>
            <a:ext cx="4813808"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6F2EA"/>
                </a:solidFill>
                <a:latin typeface="Oswald" pitchFamily="34" charset="0"/>
                <a:ea typeface="Oswald" pitchFamily="34" charset="-122"/>
                <a:cs typeface="Oswald" pitchFamily="34" charset="-120"/>
              </a:rPr>
              <a:t>THE PHONE</a:t>
            </a:r>
            <a:endParaRPr lang="en-US" sz="2000" dirty="0"/>
          </a:p>
        </p:txBody>
      </p:sp>
      <p:sp>
        <p:nvSpPr>
          <p:cNvPr id="11" name="Text 7"/>
          <p:cNvSpPr/>
          <p:nvPr/>
        </p:nvSpPr>
        <p:spPr>
          <a:xfrm>
            <a:off x="6451600" y="3670970"/>
            <a:ext cx="4813808"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You need it outside to call 9-1-1 and the parents. Michigan requires one you can reach immediately.</a:t>
            </a:r>
            <a:endParaRPr lang="en-US" sz="1400" dirty="0"/>
          </a:p>
        </p:txBody>
      </p:sp>
      <p:sp>
        <p:nvSpPr>
          <p:cNvPr id="12" name="Text 8"/>
          <p:cNvSpPr/>
          <p:nvPr/>
        </p:nvSpPr>
        <p:spPr>
          <a:xfrm>
            <a:off x="812800" y="5259127"/>
            <a:ext cx="10883392" cy="608277"/>
          </a:xfrm>
          <a:prstGeom prst="rect">
            <a:avLst/>
          </a:prstGeom>
          <a:noFill/>
          <a:ln/>
        </p:spPr>
        <p:txBody>
          <a:bodyPr wrap="square" lIns="0" tIns="0" rIns="0" bIns="0" rtlCol="0" anchor="t">
            <a:normAutofit/>
          </a:bodyPr>
          <a:lstStyle/>
          <a:p>
            <a:pPr algn="l" indent="0" marL="0">
              <a:lnSpc>
                <a:spcPts val="2295"/>
              </a:lnSpc>
              <a:buNone/>
            </a:pPr>
            <a:r>
              <a:rPr lang="en-US" sz="1700" b="1" dirty="0">
                <a:solidFill>
                  <a:srgbClr val="F2A541"/>
                </a:solidFill>
                <a:latin typeface="Public Sans" pitchFamily="34" charset="0"/>
                <a:ea typeface="Public Sans" pitchFamily="34" charset="-122"/>
                <a:cs typeface="Public Sans" pitchFamily="34" charset="-120"/>
              </a:rPr>
              <a:t>Hang them together at your main exit, with the child information cards. Grab them only if they’re on your way. Never go back for them.</a:t>
            </a:r>
            <a:endParaRPr lang="en-US" sz="1700" dirty="0"/>
          </a:p>
        </p:txBody>
      </p:sp>
      <p:sp>
        <p:nvSpPr>
          <p:cNvPr id="13"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9A39A"/>
                </a:solidFill>
                <a:latin typeface="Public Sans" pitchFamily="34" charset="0"/>
                <a:ea typeface="Public Sans" pitchFamily="34" charset="-122"/>
                <a:cs typeface="Public Sans" pitchFamily="34" charset="-120"/>
              </a:rPr>
              <a:t>Michigan Licensing Rules for Family and Group Child Care Homes, R 400.1907(3) and R 400.1911(1)</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AT THE MEETING PLACE</a:t>
            </a:r>
            <a:endParaRPr lang="en-US" sz="1400" dirty="0"/>
          </a:p>
        </p:txBody>
      </p:sp>
      <p:sp>
        <p:nvSpPr>
          <p:cNvPr id="3" name="Text 1"/>
          <p:cNvSpPr/>
          <p:nvPr>
            <p:ph type="title"/>
          </p:nvPr>
        </p:nvSpPr>
        <p:spPr>
          <a:xfrm>
            <a:off x="812800" y="1163315"/>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COUNT FIRST. THEN CALL 9-1-1 FROM OUTSIDE.</a:t>
            </a:r>
            <a:endParaRPr lang="en-US" sz="3600" dirty="0"/>
          </a:p>
        </p:txBody>
      </p:sp>
      <p:sp>
        <p:nvSpPr>
          <p:cNvPr id="4" name="Shape 2"/>
          <p:cNvSpPr/>
          <p:nvPr/>
        </p:nvSpPr>
        <p:spPr>
          <a:xfrm>
            <a:off x="815975" y="2711053"/>
            <a:ext cx="5175250" cy="1777537"/>
          </a:xfrm>
          <a:prstGeom prst="roundRect">
            <a:avLst>
              <a:gd name="adj" fmla="val 5537"/>
            </a:avLst>
          </a:prstGeom>
          <a:solidFill>
            <a:srgbClr val="FFFDF9"/>
          </a:solidFill>
          <a:ln w="6350">
            <a:solidFill>
              <a:srgbClr val="DDD5C6"/>
            </a:solidFill>
            <a:prstDash val="solid"/>
          </a:ln>
        </p:spPr>
      </p:sp>
      <p:sp>
        <p:nvSpPr>
          <p:cNvPr id="5" name="Text 3"/>
          <p:cNvSpPr/>
          <p:nvPr/>
        </p:nvSpPr>
        <p:spPr>
          <a:xfrm>
            <a:off x="1071033" y="2966120"/>
            <a:ext cx="4805087" cy="391120"/>
          </a:xfrm>
          <a:prstGeom prst="rect">
            <a:avLst/>
          </a:prstGeom>
          <a:noFill/>
          <a:ln/>
        </p:spPr>
        <p:txBody>
          <a:bodyPr wrap="square" lIns="0" tIns="0" rIns="0" bIns="0" rtlCol="0" anchor="t">
            <a:normAutofit/>
          </a:bodyPr>
          <a:lstStyle/>
          <a:p>
            <a:pPr algn="l" indent="0" marL="0">
              <a:lnSpc>
                <a:spcPts val="2880"/>
              </a:lnSpc>
              <a:buNone/>
            </a:pPr>
            <a:r>
              <a:rPr lang="en-US" sz="2400" b="1" dirty="0">
                <a:solidFill>
                  <a:srgbClr val="C2410C"/>
                </a:solidFill>
                <a:latin typeface="Oswald" pitchFamily="34" charset="0"/>
                <a:ea typeface="Oswald" pitchFamily="34" charset="-122"/>
                <a:cs typeface="Oswald" pitchFamily="34" charset="-120"/>
              </a:rPr>
              <a:t>1 · COUNT</a:t>
            </a:r>
            <a:endParaRPr lang="en-US" sz="2400" dirty="0"/>
          </a:p>
        </p:txBody>
      </p:sp>
      <p:sp>
        <p:nvSpPr>
          <p:cNvPr id="6" name="Text 4"/>
          <p:cNvSpPr/>
          <p:nvPr/>
        </p:nvSpPr>
        <p:spPr>
          <a:xfrm>
            <a:off x="1071033" y="3433440"/>
            <a:ext cx="4805087"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Against the sheet, out loud, by name. Not from memory, and not by counting heads.</a:t>
            </a:r>
            <a:endParaRPr lang="en-US" sz="1500" dirty="0"/>
          </a:p>
        </p:txBody>
      </p:sp>
      <p:sp>
        <p:nvSpPr>
          <p:cNvPr id="7" name="Shape 5"/>
          <p:cNvSpPr/>
          <p:nvPr/>
        </p:nvSpPr>
        <p:spPr>
          <a:xfrm>
            <a:off x="6200775" y="2711053"/>
            <a:ext cx="5175250" cy="1777537"/>
          </a:xfrm>
          <a:prstGeom prst="roundRect">
            <a:avLst>
              <a:gd name="adj" fmla="val 5537"/>
            </a:avLst>
          </a:prstGeom>
          <a:solidFill>
            <a:srgbClr val="FFFDF9"/>
          </a:solidFill>
          <a:ln w="6350">
            <a:solidFill>
              <a:srgbClr val="DDD5C6"/>
            </a:solidFill>
            <a:prstDash val="solid"/>
          </a:ln>
        </p:spPr>
      </p:sp>
      <p:sp>
        <p:nvSpPr>
          <p:cNvPr id="8" name="Text 6"/>
          <p:cNvSpPr/>
          <p:nvPr/>
        </p:nvSpPr>
        <p:spPr>
          <a:xfrm>
            <a:off x="6455833" y="2966120"/>
            <a:ext cx="4805087" cy="391120"/>
          </a:xfrm>
          <a:prstGeom prst="rect">
            <a:avLst/>
          </a:prstGeom>
          <a:noFill/>
          <a:ln/>
        </p:spPr>
        <p:txBody>
          <a:bodyPr wrap="square" lIns="0" tIns="0" rIns="0" bIns="0" rtlCol="0" anchor="t">
            <a:normAutofit/>
          </a:bodyPr>
          <a:lstStyle/>
          <a:p>
            <a:pPr algn="l" indent="0" marL="0">
              <a:lnSpc>
                <a:spcPts val="2880"/>
              </a:lnSpc>
              <a:buNone/>
            </a:pPr>
            <a:r>
              <a:rPr lang="en-US" sz="2400" b="1" dirty="0">
                <a:solidFill>
                  <a:srgbClr val="C2410C"/>
                </a:solidFill>
                <a:latin typeface="Oswald" pitchFamily="34" charset="0"/>
                <a:ea typeface="Oswald" pitchFamily="34" charset="-122"/>
                <a:cs typeface="Oswald" pitchFamily="34" charset="-120"/>
              </a:rPr>
              <a:t>2 · CALL</a:t>
            </a:r>
            <a:endParaRPr lang="en-US" sz="2400" dirty="0"/>
          </a:p>
        </p:txBody>
      </p:sp>
      <p:sp>
        <p:nvSpPr>
          <p:cNvPr id="9" name="Text 7"/>
          <p:cNvSpPr/>
          <p:nvPr/>
        </p:nvSpPr>
        <p:spPr>
          <a:xfrm>
            <a:off x="6455833" y="3433440"/>
            <a:ext cx="4805087"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From the meeting place, never from inside. Tell dispatch: your address, “home daycare,” how many children, and all out or who is missing.</a:t>
            </a:r>
            <a:endParaRPr lang="en-US" sz="1500" dirty="0"/>
          </a:p>
        </p:txBody>
      </p:sp>
      <p:sp>
        <p:nvSpPr>
          <p:cNvPr id="10" name="Text 8"/>
          <p:cNvSpPr/>
          <p:nvPr/>
        </p:nvSpPr>
        <p:spPr>
          <a:xfrm>
            <a:off x="812800" y="5533430"/>
            <a:ext cx="10883392" cy="333970"/>
          </a:xfrm>
          <a:prstGeom prst="rect">
            <a:avLst/>
          </a:prstGeom>
          <a:noFill/>
          <a:ln/>
        </p:spPr>
        <p:txBody>
          <a:bodyPr wrap="square" lIns="0" tIns="0" rIns="0" bIns="0" rtlCol="0" anchor="t">
            <a:normAutofit/>
          </a:bodyPr>
          <a:lstStyle/>
          <a:p>
            <a:pPr algn="l" indent="0" marL="0">
              <a:lnSpc>
                <a:spcPts val="2430"/>
              </a:lnSpc>
              <a:buNone/>
            </a:pPr>
            <a:r>
              <a:rPr lang="en-US" sz="1800" b="1" dirty="0">
                <a:solidFill>
                  <a:srgbClr val="17191D"/>
                </a:solidFill>
                <a:latin typeface="Public Sans" pitchFamily="34" charset="0"/>
                <a:ea typeface="Public Sans" pitchFamily="34" charset="-122"/>
                <a:cs typeface="Public Sans" pitchFamily="34" charset="-120"/>
              </a:rPr>
              <a:t>Meet the first firefighter with your count. “Everyone’s out” changes everything we do next.</a:t>
            </a:r>
            <a:endParaRPr lang="en-US" sz="18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NFPA escape planning guidance. After a real evacuation, Michigan requires a report to child care licensing within 24 hours (R 400.1941).</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CE5D8"/>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DRILLS</a:t>
            </a:r>
            <a:endParaRPr lang="en-US" sz="1400" dirty="0"/>
          </a:p>
        </p:txBody>
      </p:sp>
      <p:sp>
        <p:nvSpPr>
          <p:cNvPr id="3" name="Text 1"/>
          <p:cNvSpPr/>
          <p:nvPr>
            <p:ph type="title"/>
          </p:nvPr>
        </p:nvSpPr>
        <p:spPr>
          <a:xfrm>
            <a:off x="812800" y="1137915"/>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7191D"/>
                </a:solidFill>
                <a:latin typeface="Oswald" pitchFamily="34" charset="0"/>
                <a:ea typeface="Oswald" pitchFamily="34" charset="-122"/>
                <a:cs typeface="Oswald" pitchFamily="34" charset="-120"/>
              </a:rPr>
              <a:t>TEST THE PLAN, NOT THE BOX</a:t>
            </a:r>
            <a:endParaRPr lang="en-US" sz="3200" dirty="0"/>
          </a:p>
        </p:txBody>
      </p:sp>
      <p:sp>
        <p:nvSpPr>
          <p:cNvPr id="4" name="Text 2"/>
          <p:cNvSpPr/>
          <p:nvPr/>
        </p:nvSpPr>
        <p:spPr>
          <a:xfrm>
            <a:off x="812800" y="1661120"/>
            <a:ext cx="10883392" cy="523214"/>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1454C"/>
                </a:solidFill>
                <a:latin typeface="Public Sans" pitchFamily="34" charset="0"/>
                <a:ea typeface="Public Sans" pitchFamily="34" charset="-122"/>
                <a:cs typeface="Public Sans" pitchFamily="34" charset="-120"/>
              </a:rPr>
              <a:t>Michigan’s minimum: a fire drill at least every three months while children are in care, the smoke detector as the alarm, logged with date, time and evacuation time.</a:t>
            </a:r>
            <a:endParaRPr lang="en-US" sz="14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3140273"/>
          <a:ext cx="10553700" cy="2701727"/>
        </p:xfrm>
        <a:graphic>
          <a:graphicData uri="http://schemas.openxmlformats.org/drawingml/2006/table">
            <a:tbl>
              <a:tblPr/>
              <a:tblGrid>
                <a:gridCol w="4432554"/>
                <a:gridCol w="6121146"/>
              </a:tblGrid>
              <a:tr h="385961">
                <a:tc>
                  <a:txBody>
                    <a:bodyPr/>
                    <a:lstStyle/>
                    <a:p>
                      <a:pPr indent="0" marL="0">
                        <a:lnSpc>
                          <a:spcPts val="1960"/>
                        </a:lnSpc>
                        <a:buNone/>
                      </a:pPr>
                      <a:r>
                        <a:rPr lang="en-US" sz="1400" b="1" dirty="0">
                          <a:solidFill>
                            <a:srgbClr val="F6F2EA"/>
                          </a:solidFill>
                          <a:latin typeface="Public Sans" pitchFamily="34" charset="0"/>
                          <a:ea typeface="Public Sans" pitchFamily="34" charset="-122"/>
                          <a:cs typeface="Public Sans" pitchFamily="34" charset="-120"/>
                        </a:rPr>
                        <a:t>Checks the box</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c>
                  <a:txBody>
                    <a:bodyPr/>
                    <a:lstStyle/>
                    <a:p>
                      <a:pPr indent="0" marL="0">
                        <a:lnSpc>
                          <a:spcPts val="1960"/>
                        </a:lnSpc>
                        <a:buNone/>
                      </a:pPr>
                      <a:r>
                        <a:rPr lang="en-US" sz="1400" b="1" dirty="0">
                          <a:solidFill>
                            <a:srgbClr val="F2A541"/>
                          </a:solidFill>
                          <a:latin typeface="Public Sans" pitchFamily="34" charset="0"/>
                          <a:ea typeface="Public Sans" pitchFamily="34" charset="-122"/>
                          <a:cs typeface="Public Sans" pitchFamily="34" charset="-120"/>
                        </a:rPr>
                        <a:t>Tests the plan</a:t>
                      </a:r>
                      <a:endParaRPr lang="en-US" sz="1400" dirty="0">
                        <a:latin typeface="Public Sans" charset="0"/>
                        <a:ea typeface="Public Sans" charset="0"/>
                        <a:cs typeface="Public Sans" charset="0"/>
                      </a:endParaRPr>
                    </a:p>
                  </a:txBody>
                  <a:tcPr marL="62230" marR="62230" marT="62230" marB="62230" anchor="t">
                    <a:lnL w="12700" cap="flat" cmpd="sng" algn="ctr">
                      <a:solidFill>
                        <a:srgbClr val="16181B"/>
                      </a:solidFill>
                      <a:prstDash val="solid"/>
                      <a:round/>
                      <a:headEnd type="none" w="med" len="med"/>
                      <a:tailEnd type="none" w="med" len="med"/>
                    </a:lnL>
                    <a:lnR w="12700" cap="flat" cmpd="sng" algn="ctr">
                      <a:solidFill>
                        <a:srgbClr val="16181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16181B"/>
                      </a:solidFill>
                      <a:prstDash val="solid"/>
                      <a:round/>
                      <a:headEnd type="none" w="med" len="med"/>
                      <a:tailEnd type="none" w="med" len="med"/>
                    </a:lnB>
                    <a:solidFill>
                      <a:srgbClr val="17191D"/>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10 a.m., everyone awake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During nap time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6181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Everyone uses the front door</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“This door is on fire.” Take Way 2</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Every child in sight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One child in the bathroom, a doll hidden as the missing child</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Nobody times it</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Stopwatch: alarm, out, counted, called</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Phone and sheet stay inside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Phone and sheet come out, every time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r>
              <a:tr h="385961">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“Good job, everybody”</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CB7AD"/>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c>
                  <a:txBody>
                    <a:bodyPr/>
                    <a:lstStyle/>
                    <a:p>
                      <a:pPr indent="0" marL="0">
                        <a:lnSpc>
                          <a:spcPts val="1960"/>
                        </a:lnSpc>
                        <a:buNone/>
                      </a:pPr>
                      <a:r>
                        <a:rPr lang="en-US" sz="1400" dirty="0">
                          <a:solidFill>
                            <a:srgbClr val="17191D"/>
                          </a:solidFill>
                          <a:latin typeface="Public Sans" pitchFamily="34" charset="0"/>
                          <a:ea typeface="Public Sans" pitchFamily="34" charset="-122"/>
                          <a:cs typeface="Public Sans" pitchFamily="34" charset="-120"/>
                        </a:rPr>
                        <a:t>Write down what broke, fix it, run it again</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4C1BB"/>
                      </a:solidFill>
                      <a:prstDash val="solid"/>
                      <a:round/>
                      <a:headEnd type="none" w="med" len="med"/>
                      <a:tailEnd type="none" w="med" len="med"/>
                    </a:lnB>
                    <a:solidFill>
                      <a:srgbClr val="F6F2EA"/>
                    </a:solidFill>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Michigan Licensing Rules for Family and Group Child Care Homes, R 400.1939(6), (7) and (10)</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7191D"/>
        </a:solidFill>
      </p:bgPr>
    </p:bg>
    <p:spTree>
      <p:nvGrpSpPr>
        <p:cNvPr id="1" name=""/>
        <p:cNvGrpSpPr/>
        <p:nvPr/>
      </p:nvGrpSpPr>
      <p:grpSpPr>
        <a:xfrm>
          <a:off x="0" y="0"/>
          <a:ext cx="0" cy="0"/>
          <a:chOff x="0" y="0"/>
          <a:chExt cx="0" cy="0"/>
        </a:xfrm>
      </p:grpSpPr>
      <p:sp>
        <p:nvSpPr>
          <p:cNvPr id="2" name="Text 0"/>
          <p:cNvSpPr/>
          <p:nvPr/>
        </p:nvSpPr>
        <p:spPr>
          <a:xfrm>
            <a:off x="812800" y="1452897"/>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F2A541"/>
                </a:solidFill>
                <a:latin typeface="Oswald" pitchFamily="34" charset="0"/>
                <a:ea typeface="Oswald" pitchFamily="34" charset="-122"/>
                <a:cs typeface="Oswald" pitchFamily="34" charset="-120"/>
              </a:rPr>
              <a:t>YOUR NUMBER</a:t>
            </a:r>
            <a:endParaRPr lang="en-US" sz="1400" dirty="0"/>
          </a:p>
        </p:txBody>
      </p:sp>
      <p:sp>
        <p:nvSpPr>
          <p:cNvPr id="3" name="Text 1"/>
          <p:cNvSpPr/>
          <p:nvPr>
            <p:ph type="title"/>
          </p:nvPr>
        </p:nvSpPr>
        <p:spPr>
          <a:xfrm>
            <a:off x="812800" y="1905000"/>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2EA"/>
                </a:solidFill>
                <a:latin typeface="Oswald" pitchFamily="34" charset="0"/>
                <a:ea typeface="Oswald" pitchFamily="34" charset="-122"/>
                <a:cs typeface="Oswald" pitchFamily="34" charset="-120"/>
              </a:rPr>
              <a:t>FIRST BEEP TO LAST NAME ON THE SHEET</a:t>
            </a:r>
            <a:endParaRPr lang="en-US" sz="3600" dirty="0"/>
          </a:p>
        </p:txBody>
      </p:sp>
      <p:sp>
        <p:nvSpPr>
          <p:cNvPr id="4" name="Text 2"/>
          <p:cNvSpPr/>
          <p:nvPr/>
        </p:nvSpPr>
        <p:spPr>
          <a:xfrm>
            <a:off x="812800" y="2611115"/>
            <a:ext cx="10883392" cy="1930400"/>
          </a:xfrm>
          <a:prstGeom prst="rect">
            <a:avLst/>
          </a:prstGeom>
          <a:noFill/>
          <a:ln/>
        </p:spPr>
        <p:txBody>
          <a:bodyPr wrap="square" lIns="0" tIns="0" rIns="0" bIns="0" rtlCol="0" anchor="t">
            <a:normAutofit/>
          </a:bodyPr>
          <a:lstStyle/>
          <a:p>
            <a:pPr algn="l" indent="0" marL="0">
              <a:lnSpc>
                <a:spcPts val="15000"/>
              </a:lnSpc>
              <a:buNone/>
            </a:pPr>
            <a:r>
              <a:rPr lang="en-US" sz="15000" b="1" dirty="0">
                <a:solidFill>
                  <a:srgbClr val="F2A541"/>
                </a:solidFill>
                <a:latin typeface="Oswald" pitchFamily="34" charset="0"/>
                <a:ea typeface="Oswald" pitchFamily="34" charset="-122"/>
                <a:cs typeface="Oswald" pitchFamily="34" charset="-120"/>
              </a:rPr>
              <a:t>2:00</a:t>
            </a:r>
            <a:endParaRPr lang="en-US" sz="15000" dirty="0"/>
          </a:p>
        </p:txBody>
      </p:sp>
      <p:sp>
        <p:nvSpPr>
          <p:cNvPr id="5" name="Text 3"/>
          <p:cNvSpPr/>
          <p:nvPr/>
        </p:nvSpPr>
        <p:spPr>
          <a:xfrm>
            <a:off x="812800" y="4719315"/>
            <a:ext cx="10883392"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D8D2C6"/>
                </a:solidFill>
                <a:latin typeface="Public Sans" pitchFamily="34" charset="0"/>
                <a:ea typeface="Public Sans" pitchFamily="34" charset="-122"/>
                <a:cs typeface="Public Sans" pitchFamily="34" charset="-120"/>
              </a:rPr>
              <a:t>Time every drill. If everyone isn’t out and counted inside two minutes, your plan is telling you something. Listen to it.</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2EA"/>
        </a:solidFill>
      </p:bgPr>
    </p:bg>
    <p:spTree>
      <p:nvGrpSpPr>
        <p:cNvPr id="1" name=""/>
        <p:cNvGrpSpPr/>
        <p:nvPr/>
      </p:nvGrpSpPr>
      <p:grpSpPr>
        <a:xfrm>
          <a:off x="0" y="0"/>
          <a:ext cx="0" cy="0"/>
          <a:chOff x="0" y="0"/>
          <a:chExt cx="0" cy="0"/>
        </a:xfrm>
      </p:grpSpPr>
      <p:sp>
        <p:nvSpPr>
          <p:cNvPr id="2" name="Text 0"/>
          <p:cNvSpPr/>
          <p:nvPr/>
        </p:nvSpPr>
        <p:spPr>
          <a:xfrm>
            <a:off x="812800" y="812800"/>
            <a:ext cx="10883392" cy="274307"/>
          </a:xfrm>
          <a:prstGeom prst="rect">
            <a:avLst/>
          </a:prstGeom>
          <a:noFill/>
          <a:ln/>
        </p:spPr>
        <p:txBody>
          <a:bodyPr wrap="square" lIns="0" tIns="0" rIns="0" bIns="0" rtlCol="0" anchor="t">
            <a:normAutofit/>
          </a:bodyPr>
          <a:lstStyle/>
          <a:p>
            <a:pPr algn="l" indent="0" marL="0">
              <a:lnSpc>
                <a:spcPts val="1960"/>
              </a:lnSpc>
              <a:buNone/>
            </a:pPr>
            <a:r>
              <a:rPr lang="en-US" sz="1400" spc="150" kern="0" dirty="0">
                <a:solidFill>
                  <a:srgbClr val="C2410C"/>
                </a:solidFill>
                <a:latin typeface="Oswald" pitchFamily="34" charset="0"/>
                <a:ea typeface="Oswald" pitchFamily="34" charset="-122"/>
                <a:cs typeface="Oswald" pitchFamily="34" charset="-120"/>
              </a:rPr>
              <a:t>BEFORE YOUR NEXT DRILL</a:t>
            </a:r>
            <a:endParaRPr lang="en-US" sz="1400" dirty="0"/>
          </a:p>
        </p:txBody>
      </p:sp>
      <p:sp>
        <p:nvSpPr>
          <p:cNvPr id="3" name="Text 1"/>
          <p:cNvSpPr/>
          <p:nvPr>
            <p:ph type="title"/>
          </p:nvPr>
        </p:nvSpPr>
        <p:spPr>
          <a:xfrm>
            <a:off x="812800" y="1163315"/>
            <a:ext cx="10883392" cy="528307"/>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7191D"/>
                </a:solidFill>
                <a:latin typeface="Oswald" pitchFamily="34" charset="0"/>
                <a:ea typeface="Oswald" pitchFamily="34" charset="-122"/>
                <a:cs typeface="Oswald" pitchFamily="34" charset="-120"/>
              </a:rPr>
              <a:t>THREE THINGS THIS WEEK</a:t>
            </a:r>
            <a:endParaRPr lang="en-US" sz="3600" dirty="0"/>
          </a:p>
        </p:txBody>
      </p:sp>
      <p:sp>
        <p:nvSpPr>
          <p:cNvPr id="4" name="Shape 2"/>
          <p:cNvSpPr/>
          <p:nvPr/>
        </p:nvSpPr>
        <p:spPr>
          <a:xfrm>
            <a:off x="815975" y="2098278"/>
            <a:ext cx="3380317" cy="2021417"/>
          </a:xfrm>
          <a:prstGeom prst="roundRect">
            <a:avLst>
              <a:gd name="adj" fmla="val 4869"/>
            </a:avLst>
          </a:prstGeom>
          <a:solidFill>
            <a:srgbClr val="FFFDF9"/>
          </a:solidFill>
          <a:ln w="6350">
            <a:solidFill>
              <a:srgbClr val="DDD5C6"/>
            </a:solidFill>
            <a:prstDash val="solid"/>
          </a:ln>
        </p:spPr>
      </p:sp>
      <p:sp>
        <p:nvSpPr>
          <p:cNvPr id="5" name="Text 3"/>
          <p:cNvSpPr/>
          <p:nvPr/>
        </p:nvSpPr>
        <p:spPr>
          <a:xfrm>
            <a:off x="1071033" y="2353345"/>
            <a:ext cx="2956306"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C2410C"/>
                </a:solidFill>
                <a:latin typeface="Oswald" pitchFamily="34" charset="0"/>
                <a:ea typeface="Oswald" pitchFamily="34" charset="-122"/>
                <a:cs typeface="Oswald" pitchFamily="34" charset="-120"/>
              </a:rPr>
              <a:t>1</a:t>
            </a:r>
            <a:endParaRPr lang="en-US" sz="4800" dirty="0"/>
          </a:p>
        </p:txBody>
      </p:sp>
      <p:sp>
        <p:nvSpPr>
          <p:cNvPr id="6" name="Text 4"/>
          <p:cNvSpPr/>
          <p:nvPr/>
        </p:nvSpPr>
        <p:spPr>
          <a:xfrm>
            <a:off x="1071033" y="3064545"/>
            <a:ext cx="2956306"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Walk every room a child uses and name its second way out. Open the window and check.</a:t>
            </a:r>
            <a:endParaRPr lang="en-US" sz="1500" dirty="0"/>
          </a:p>
        </p:txBody>
      </p:sp>
      <p:sp>
        <p:nvSpPr>
          <p:cNvPr id="7" name="Shape 5"/>
          <p:cNvSpPr/>
          <p:nvPr/>
        </p:nvSpPr>
        <p:spPr>
          <a:xfrm>
            <a:off x="4405842" y="2098278"/>
            <a:ext cx="3380317" cy="2021417"/>
          </a:xfrm>
          <a:prstGeom prst="roundRect">
            <a:avLst>
              <a:gd name="adj" fmla="val 4869"/>
            </a:avLst>
          </a:prstGeom>
          <a:solidFill>
            <a:srgbClr val="FFFDF9"/>
          </a:solidFill>
          <a:ln w="6350">
            <a:solidFill>
              <a:srgbClr val="DDD5C6"/>
            </a:solidFill>
            <a:prstDash val="solid"/>
          </a:ln>
        </p:spPr>
      </p:sp>
      <p:sp>
        <p:nvSpPr>
          <p:cNvPr id="8" name="Text 6"/>
          <p:cNvSpPr/>
          <p:nvPr/>
        </p:nvSpPr>
        <p:spPr>
          <a:xfrm>
            <a:off x="4660900" y="2353345"/>
            <a:ext cx="2956306"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C2410C"/>
                </a:solidFill>
                <a:latin typeface="Oswald" pitchFamily="34" charset="0"/>
                <a:ea typeface="Oswald" pitchFamily="34" charset="-122"/>
                <a:cs typeface="Oswald" pitchFamily="34" charset="-120"/>
              </a:rPr>
              <a:t>2</a:t>
            </a:r>
            <a:endParaRPr lang="en-US" sz="4800" dirty="0"/>
          </a:p>
        </p:txBody>
      </p:sp>
      <p:sp>
        <p:nvSpPr>
          <p:cNvPr id="9" name="Text 7"/>
          <p:cNvSpPr/>
          <p:nvPr/>
        </p:nvSpPr>
        <p:spPr>
          <a:xfrm>
            <a:off x="4660900" y="3064545"/>
            <a:ext cx="2956306"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Hang the attendance sheet, the child cards and the phone at your main exit.</a:t>
            </a:r>
            <a:endParaRPr lang="en-US" sz="1500" dirty="0"/>
          </a:p>
        </p:txBody>
      </p:sp>
      <p:sp>
        <p:nvSpPr>
          <p:cNvPr id="10" name="Shape 8"/>
          <p:cNvSpPr/>
          <p:nvPr/>
        </p:nvSpPr>
        <p:spPr>
          <a:xfrm>
            <a:off x="7995709" y="2098278"/>
            <a:ext cx="3380317" cy="2021417"/>
          </a:xfrm>
          <a:prstGeom prst="roundRect">
            <a:avLst>
              <a:gd name="adj" fmla="val 4869"/>
            </a:avLst>
          </a:prstGeom>
          <a:solidFill>
            <a:srgbClr val="FFFDF9"/>
          </a:solidFill>
          <a:ln w="6350">
            <a:solidFill>
              <a:srgbClr val="DDD5C6"/>
            </a:solidFill>
            <a:prstDash val="solid"/>
          </a:ln>
        </p:spPr>
      </p:sp>
      <p:sp>
        <p:nvSpPr>
          <p:cNvPr id="11" name="Text 9"/>
          <p:cNvSpPr/>
          <p:nvPr/>
        </p:nvSpPr>
        <p:spPr>
          <a:xfrm>
            <a:off x="8250767" y="2353345"/>
            <a:ext cx="2956306"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C2410C"/>
                </a:solidFill>
                <a:latin typeface="Oswald" pitchFamily="34" charset="0"/>
                <a:ea typeface="Oswald" pitchFamily="34" charset="-122"/>
                <a:cs typeface="Oswald" pitchFamily="34" charset="-120"/>
              </a:rPr>
              <a:t>3</a:t>
            </a:r>
            <a:endParaRPr lang="en-US" sz="4800" dirty="0"/>
          </a:p>
        </p:txBody>
      </p:sp>
      <p:sp>
        <p:nvSpPr>
          <p:cNvPr id="12" name="Text 10"/>
          <p:cNvSpPr/>
          <p:nvPr/>
        </p:nvSpPr>
        <p:spPr>
          <a:xfrm>
            <a:off x="8250767" y="3064545"/>
            <a:ext cx="2956306"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41454C"/>
                </a:solidFill>
                <a:latin typeface="Public Sans" pitchFamily="34" charset="0"/>
                <a:ea typeface="Public Sans" pitchFamily="34" charset="-122"/>
                <a:cs typeface="Public Sans" pitchFamily="34" charset="-120"/>
              </a:rPr>
              <a:t>Run your next drill at nap time, with a stopwatch. Write down what broke.</a:t>
            </a:r>
            <a:endParaRPr lang="en-US" sz="1500" dirty="0"/>
          </a:p>
        </p:txBody>
      </p:sp>
      <p:sp>
        <p:nvSpPr>
          <p:cNvPr id="13" name="Shape 11"/>
          <p:cNvSpPr/>
          <p:nvPr/>
        </p:nvSpPr>
        <p:spPr>
          <a:xfrm>
            <a:off x="812800" y="4551759"/>
            <a:ext cx="10566400" cy="1290241"/>
          </a:xfrm>
          <a:prstGeom prst="roundRect">
            <a:avLst>
              <a:gd name="adj" fmla="val 7874"/>
            </a:avLst>
          </a:prstGeom>
          <a:solidFill>
            <a:srgbClr val="17191D"/>
          </a:solidFill>
          <a:ln/>
        </p:spPr>
      </p:sp>
      <p:pic>
        <p:nvPicPr>
          <p:cNvPr id="14" name="Image 0" descr="Stronach Township Fire Department emblem">    </p:cNvPr>
          <p:cNvPicPr>
            <a:picLocks noChangeAspect="1"/>
          </p:cNvPicPr>
          <p:nvPr/>
        </p:nvPicPr>
        <p:blipFill>
          <a:blip r:embed="rId1"/>
          <a:srcRect l="0" r="0" t="-121" b="-121"/>
          <a:stretch/>
        </p:blipFill>
        <p:spPr>
          <a:xfrm>
            <a:off x="1066800" y="4784130"/>
            <a:ext cx="762000" cy="825500"/>
          </a:xfrm>
          <a:prstGeom prst="rect">
            <a:avLst/>
          </a:prstGeom>
        </p:spPr>
      </p:pic>
      <p:sp>
        <p:nvSpPr>
          <p:cNvPr id="15" name="Text 12"/>
          <p:cNvSpPr/>
          <p:nvPr/>
        </p:nvSpPr>
        <p:spPr>
          <a:xfrm>
            <a:off x="2032000" y="4754959"/>
            <a:ext cx="7087586" cy="309827"/>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6F2EA"/>
                </a:solidFill>
                <a:latin typeface="Public Sans" pitchFamily="34" charset="0"/>
                <a:ea typeface="Public Sans" pitchFamily="34" charset="-122"/>
                <a:cs typeface="Public Sans" pitchFamily="34" charset="-120"/>
              </a:rPr>
              <a:t>Fred R. LaPoint · Fire Chief / Paramedic</a:t>
            </a:r>
            <a:endParaRPr lang="en-US" sz="1600" dirty="0"/>
          </a:p>
        </p:txBody>
      </p:sp>
      <p:sp>
        <p:nvSpPr>
          <p:cNvPr id="16" name="Text 13"/>
          <p:cNvSpPr/>
          <p:nvPr/>
        </p:nvSpPr>
        <p:spPr>
          <a:xfrm>
            <a:off x="2032000" y="5090195"/>
            <a:ext cx="7087586"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Stronach Township Fire Department</a:t>
            </a:r>
            <a:endParaRPr lang="en-US" sz="1400" dirty="0"/>
          </a:p>
        </p:txBody>
      </p:sp>
      <p:sp>
        <p:nvSpPr>
          <p:cNvPr id="17" name="Text 14"/>
          <p:cNvSpPr/>
          <p:nvPr/>
        </p:nvSpPr>
        <p:spPr>
          <a:xfrm>
            <a:off x="2032000" y="5389897"/>
            <a:ext cx="7087586" cy="274307"/>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8D2C6"/>
                </a:solidFill>
                <a:latin typeface="Public Sans" pitchFamily="34" charset="0"/>
                <a:ea typeface="Public Sans" pitchFamily="34" charset="-122"/>
                <a:cs typeface="Public Sans" pitchFamily="34" charset="-120"/>
              </a:rPr>
              <a:t>231-454-2184 · stronachfiredept@gmail.com</a:t>
            </a:r>
            <a:endParaRPr lang="en-US" sz="1400" dirty="0"/>
          </a:p>
        </p:txBody>
      </p:sp>
      <p:sp>
        <p:nvSpPr>
          <p:cNvPr id="18" name="Text 15"/>
          <p:cNvSpPr/>
          <p:nvPr/>
        </p:nvSpPr>
        <p:spPr>
          <a:xfrm>
            <a:off x="9116351" y="4912395"/>
            <a:ext cx="2262849" cy="594320"/>
          </a:xfrm>
          <a:prstGeom prst="rect">
            <a:avLst/>
          </a:prstGeom>
          <a:noFill/>
          <a:ln/>
        </p:spPr>
        <p:txBody>
          <a:bodyPr wrap="square" lIns="0" tIns="0" rIns="0" bIns="0" rtlCol="0" anchor="t">
            <a:normAutofit/>
          </a:bodyPr>
          <a:lstStyle/>
          <a:p>
            <a:pPr algn="l" indent="0" marL="0">
              <a:lnSpc>
                <a:spcPts val="4480"/>
              </a:lnSpc>
              <a:buNone/>
            </a:pPr>
            <a:r>
              <a:rPr lang="en-US" sz="3200" b="1" dirty="0">
                <a:solidFill>
                  <a:srgbClr val="F2A541"/>
                </a:solidFill>
                <a:latin typeface="Oswald" pitchFamily="34" charset="0"/>
                <a:ea typeface="Oswald" pitchFamily="34" charset="-122"/>
                <a:cs typeface="Oswald" pitchFamily="34" charset="-120"/>
              </a:rPr>
              <a:t>QUESTIONS?</a:t>
            </a:r>
            <a:endParaRPr lang="en-US" sz="3200" dirty="0"/>
          </a:p>
        </p:txBody>
      </p:sp>
      <p:sp>
        <p:nvSpPr>
          <p:cNvPr id="19"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B6F76"/>
                </a:solidFill>
                <a:latin typeface="Public Sans" pitchFamily="34" charset="0"/>
                <a:ea typeface="Public Sans" pitchFamily="34" charset="-122"/>
                <a:cs typeface="Public Sans" pitchFamily="34" charset="-120"/>
              </a:rPr>
              <a:t>The take-home worksheet has room to draw your floor plan, assign your children and log your drills.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CE5D8"/>
        </a:solidFill>
      </p:bgPr>
    </p:bg>
    <p:spTree>
      <p:nvGrpSpPr>
        <p:cNvPr id="1" name=""/>
        <p:cNvGrpSpPr/>
        <p:nvPr/>
      </p:nvGrpSpPr>
      <p:grpSpPr>
        <a:xfrm>
          <a:off x="0" y="0"/>
          <a:ext cx="0" cy="0"/>
          <a:chOff x="0" y="0"/>
          <a:chExt cx="0" cy="0"/>
        </a:xfrm>
      </p:grpSpPr>
      <p:sp>
        <p:nvSpPr>
          <p:cNvPr id="2" name="Text 0"/>
          <p:cNvSpPr/>
          <p:nvPr>
            <p:ph type="title"/>
          </p:nvPr>
        </p:nvSpPr>
        <p:spPr>
          <a:xfrm>
            <a:off x="812800" y="812800"/>
            <a:ext cx="10883392" cy="472414"/>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17191D"/>
                </a:solidFill>
                <a:latin typeface="Oswald" pitchFamily="34" charset="0"/>
                <a:ea typeface="Oswald" pitchFamily="34" charset="-122"/>
                <a:cs typeface="Oswald" pitchFamily="34" charset="-120"/>
              </a:rPr>
              <a:t>SOURCES</a:t>
            </a:r>
            <a:endParaRPr lang="en-US" sz="3200" dirty="0"/>
          </a:p>
        </p:txBody>
      </p:sp>
      <p:sp>
        <p:nvSpPr>
          <p:cNvPr id="3" name="Text 1"/>
          <p:cNvSpPr/>
          <p:nvPr/>
        </p:nvSpPr>
        <p:spPr>
          <a:xfrm>
            <a:off x="861483" y="1513818"/>
            <a:ext cx="10827089" cy="1940454"/>
          </a:xfrm>
          <a:prstGeom prst="rect">
            <a:avLst/>
          </a:prstGeom>
          <a:noFill/>
          <a:ln/>
        </p:spPr>
        <p:txBody>
          <a:bodyPr wrap="square" lIns="0" tIns="0" rIns="0" bIns="0" rtlCol="0" anchor="t">
            <a:normAutofit/>
          </a:bodyPr>
          <a:lstStyle/>
          <a:p>
            <a:pPr algn="l" marL="205317" indent="-205317">
              <a:lnSpc>
                <a:spcPts val="1885"/>
              </a:lnSpc>
              <a:buSzPct val="100000"/>
              <a:buFontTx/>
              <a:buAutoNum type="arabicPeriod" startAt="1"/>
            </a:pPr>
            <a:r>
              <a:rPr lang="en-US" sz="1300" dirty="0">
                <a:solidFill>
                  <a:srgbClr val="41454C"/>
                </a:solidFill>
                <a:latin typeface="Public Sans" pitchFamily="34" charset="0"/>
                <a:ea typeface="Public Sans" pitchFamily="34" charset="-122"/>
                <a:cs typeface="Public Sans" pitchFamily="34" charset="-120"/>
              </a:rPr>
              <a:t>UL Fire Safety Research Institute, “New Comparison of Natural and Synthetic Home Furnishings,” Sept. 30, 2020. fsri.org</a:t>
            </a:r>
            <a:endParaRPr lang="en-US" sz="1300" dirty="0"/>
          </a:p>
          <a:p>
            <a:pPr algn="l" marL="205317" indent="-205317">
              <a:lnSpc>
                <a:spcPts val="1885"/>
              </a:lnSpc>
              <a:buSzPct val="100000"/>
              <a:buFontTx/>
              <a:buAutoNum type="arabicPeriod" startAt="1"/>
            </a:pPr>
            <a:r>
              <a:rPr lang="en-US" sz="1300" dirty="0">
                <a:solidFill>
                  <a:srgbClr val="41454C"/>
                </a:solidFill>
                <a:latin typeface="Public Sans" pitchFamily="34" charset="0"/>
                <a:ea typeface="Public Sans" pitchFamily="34" charset="-122"/>
                <a:cs typeface="Public Sans" pitchFamily="34" charset="-120"/>
              </a:rPr>
              <a:t>National Fire Protection Association, home escape planning guidance: as little as two minutes to escape after the alarm; two ways out of every room; an outside meeting place; call 9-1-1 from outside. nfpa.org</a:t>
            </a:r>
            <a:endParaRPr lang="en-US" sz="1300" dirty="0"/>
          </a:p>
          <a:p>
            <a:pPr algn="l" marL="205317" indent="-205317">
              <a:lnSpc>
                <a:spcPts val="1885"/>
              </a:lnSpc>
              <a:buSzPct val="100000"/>
              <a:buFontTx/>
              <a:buAutoNum type="arabicPeriod" startAt="1"/>
            </a:pPr>
            <a:r>
              <a:rPr lang="en-US" sz="1300" dirty="0">
                <a:solidFill>
                  <a:srgbClr val="41454C"/>
                </a:solidFill>
                <a:latin typeface="Public Sans" pitchFamily="34" charset="0"/>
                <a:ea typeface="Public Sans" pitchFamily="34" charset="-122"/>
                <a:cs typeface="Public Sans" pitchFamily="34" charset="-120"/>
              </a:rPr>
              <a:t>Michigan Department of Lifelong Education, Advancement, and Potential, Licensing Rules for Family and Group Child Care Homes, filed April 27, 2026: R 400.1907, 1910, 1911, 1927, 1928, 1929, 1939, 1941, 1947, 1948.</a:t>
            </a:r>
            <a:endParaRPr lang="en-US" sz="1300" dirty="0"/>
          </a:p>
          <a:p>
            <a:pPr algn="l" marL="205317" indent="-205317">
              <a:lnSpc>
                <a:spcPts val="1885"/>
              </a:lnSpc>
              <a:buSzPct val="100000"/>
              <a:buFontTx/>
              <a:buAutoNum type="arabicPeriod" startAt="1"/>
            </a:pPr>
            <a:r>
              <a:rPr lang="en-US" sz="1300" dirty="0">
                <a:solidFill>
                  <a:srgbClr val="41454C"/>
                </a:solidFill>
                <a:latin typeface="Public Sans" pitchFamily="34" charset="0"/>
                <a:ea typeface="Public Sans" pitchFamily="34" charset="-122"/>
                <a:cs typeface="Public Sans" pitchFamily="34" charset="-120"/>
              </a:rPr>
              <a:t>D. Bruck and I. Thomas, “Community-based research on the effectiveness of the home smoke alarm in waking up children,” Fire and Materials, 2011.</a:t>
            </a:r>
            <a:endParaRPr lang="en-US" sz="1300" dirty="0"/>
          </a:p>
          <a:p>
            <a:pPr algn="l" marL="205317" indent="-205317">
              <a:lnSpc>
                <a:spcPts val="1885"/>
              </a:lnSpc>
              <a:buSzPct val="100000"/>
              <a:buFontTx/>
              <a:buAutoNum type="arabicPeriod" startAt="1"/>
            </a:pPr>
            <a:r>
              <a:rPr lang="en-US" sz="1300" dirty="0">
                <a:solidFill>
                  <a:srgbClr val="41454C"/>
                </a:solidFill>
                <a:latin typeface="Public Sans" pitchFamily="34" charset="0"/>
                <a:ea typeface="Public Sans" pitchFamily="34" charset="-122"/>
                <a:cs typeface="Public Sans" pitchFamily="34" charset="-120"/>
              </a:rPr>
              <a:t>Nationwide Children’s Hospital, Center for Injury Research and Policy, “Fire Safety for Children.”</a:t>
            </a:r>
            <a:endParaRPr lang="en-US" sz="1300" dirty="0"/>
          </a:p>
        </p:txBody>
      </p:sp>
    </p:spTree>
  </p:cSld>
  <p:clrMapOvr>
    <a:masterClrMapping/>
  </p:clrMapOvr>
</p:sld>
</file>

<file path=ppt/theme/theme1.xml><?xml version="1.0" encoding="utf-8"?>
<a:theme xmlns:a="http://schemas.openxmlformats.org/drawingml/2006/main" name="Two Minutes to Get Out">
  <a:themeElements>
    <a:clrScheme name="Two Minutes to Get Out">
      <a:dk1>
        <a:srgbClr val="17191D"/>
      </a:dk1>
      <a:lt1>
        <a:srgbClr val="F6F2EA"/>
      </a:lt1>
      <a:dk2>
        <a:srgbClr val="4F4F50"/>
      </a:dk2>
      <a:lt2>
        <a:srgbClr val="E0DCD6"/>
      </a:lt2>
      <a:accent1>
        <a:srgbClr val="C2410C"/>
      </a:accent1>
      <a:accent2>
        <a:srgbClr val="F2A541"/>
      </a:accent2>
      <a:accent3>
        <a:srgbClr val="2F5D80"/>
      </a:accent3>
      <a:accent4>
        <a:srgbClr val="41454C"/>
      </a:accent4>
      <a:accent5>
        <a:srgbClr val="D8D2C6"/>
      </a:accent5>
      <a:accent6>
        <a:srgbClr val="6B6F76"/>
      </a:accent6>
      <a:hlink>
        <a:srgbClr val="0563C1"/>
      </a:hlink>
      <a:folHlink>
        <a:srgbClr val="954F72"/>
      </a:folHlink>
    </a:clrScheme>
    <a:fontScheme name="Two Minutes to Get Out">
      <a:majorFont>
        <a:latin typeface="Oswa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Two Minutes to Get Out</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Oswald
Copyright 2016 The Oswald Project Authors (https://github.com/googlefonts/OswaldFont)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2026-10-27T15:26:49Z</dcterms:created>
  <dcterms:modified xsi:type="dcterms:W3CDTF">2026-10-27T15:26:49Z</dcterms:modified>
</cp:coreProperties>
</file>